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63" r:id="rId2"/>
    <p:sldId id="281" r:id="rId3"/>
    <p:sldId id="256" r:id="rId4"/>
    <p:sldId id="257" r:id="rId5"/>
    <p:sldId id="258" r:id="rId6"/>
    <p:sldId id="259" r:id="rId7"/>
    <p:sldId id="260" r:id="rId8"/>
    <p:sldId id="261" r:id="rId9"/>
    <p:sldId id="262" r:id="rId10"/>
    <p:sldId id="264" r:id="rId11"/>
    <p:sldId id="265" r:id="rId12"/>
    <p:sldId id="266" r:id="rId13"/>
    <p:sldId id="267" r:id="rId14"/>
    <p:sldId id="268" r:id="rId15"/>
    <p:sldId id="269" r:id="rId16"/>
    <p:sldId id="270" r:id="rId17"/>
    <p:sldId id="275" r:id="rId18"/>
    <p:sldId id="274" r:id="rId19"/>
    <p:sldId id="276" r:id="rId20"/>
    <p:sldId id="277" r:id="rId21"/>
    <p:sldId id="278" r:id="rId22"/>
    <p:sldId id="279" r:id="rId23"/>
    <p:sldId id="283" r:id="rId24"/>
    <p:sldId id="280" r:id="rId25"/>
    <p:sldId id="282"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browse/>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35" autoAdjust="0"/>
    <p:restoredTop sz="64824" autoAdjust="0"/>
  </p:normalViewPr>
  <p:slideViewPr>
    <p:cSldViewPr>
      <p:cViewPr varScale="1">
        <p:scale>
          <a:sx n="70" d="100"/>
          <a:sy n="70" d="100"/>
        </p:scale>
        <p:origin x="-116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16D47876-9718-4C10-963B-1F9DCC795C46}" type="datetimeFigureOut">
              <a:rPr lang="en-US"/>
              <a:pPr>
                <a:defRPr/>
              </a:pPr>
              <a:t>4/11/2010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CEE3E7BF-100F-4D5A-B5F5-D01E78E8E4A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Amy</a:t>
            </a:r>
          </a:p>
          <a:p>
            <a:pPr eaLnBrk="1" hangingPunct="1">
              <a:spcBef>
                <a:spcPct val="0"/>
              </a:spcBef>
            </a:pPr>
            <a:r>
              <a:rPr lang="en-US" smtClean="0"/>
              <a:t>ICP can be caused by traumatic closed head injury, brain tumor, subarachnoid or other cranial hemorrhage, toxic, bacterial, and viral encephalopathies (hepatic, meningitis, herpes viral lesions).</a:t>
            </a:r>
          </a:p>
          <a:p>
            <a:pPr eaLnBrk="1" hangingPunct="1">
              <a:spcBef>
                <a:spcPct val="0"/>
              </a:spcBef>
            </a:pPr>
            <a:r>
              <a:rPr lang="en-US" smtClean="0"/>
              <a:t>Normal compensation for increased ICP is elevation of MAP, which increases cerebral perfusion, decreased CO2, which decreases blood volume in the brain, decreased CSF.</a:t>
            </a:r>
          </a:p>
          <a:p>
            <a:pPr eaLnBrk="1" hangingPunct="1">
              <a:spcBef>
                <a:spcPct val="0"/>
              </a:spcBef>
            </a:pPr>
            <a:endParaRPr lang="en-US" smtClean="0"/>
          </a:p>
        </p:txBody>
      </p:sp>
      <p:sp>
        <p:nvSpPr>
          <p:cNvPr id="286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E2A9AF-30AB-429C-B798-448CB14AA21B}"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Amy</a:t>
            </a:r>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08D8B7-BEAC-4CA6-B348-25F3E60FE3FA}" type="slidenum">
              <a:rPr lang="en-US" smtClean="0"/>
              <a:pPr fontAlgn="base">
                <a:spcBef>
                  <a:spcPct val="0"/>
                </a:spcBef>
                <a:spcAft>
                  <a:spcPct val="0"/>
                </a:spcAft>
                <a:defRPr/>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Angie</a:t>
            </a:r>
          </a:p>
          <a:p>
            <a:pPr eaLnBrk="1" hangingPunct="1">
              <a:spcBef>
                <a:spcPct val="0"/>
              </a:spcBef>
            </a:pPr>
            <a:r>
              <a:rPr lang="en-US" smtClean="0"/>
              <a:t>Nursing management focuses on detecting early signs of increasing ICP, because medical interventions are usually ineffective once later signs have developed.  Frequent neurologic assessments, documentation, and analysis of trends will reveal the subtle changes that may indicate increasing ICP.</a:t>
            </a:r>
          </a:p>
          <a:p>
            <a:pPr eaLnBrk="1" hangingPunct="1">
              <a:spcBef>
                <a:spcPct val="0"/>
              </a:spcBef>
            </a:pPr>
            <a:endParaRPr lang="en-US" smtClean="0"/>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EE890E-85B7-45A1-BF3F-6115D2F3FD16}" type="slidenum">
              <a:rPr lang="en-US" smtClean="0"/>
              <a:pPr fontAlgn="base">
                <a:spcBef>
                  <a:spcPct val="0"/>
                </a:spcBef>
                <a:spcAft>
                  <a:spcPct val="0"/>
                </a:spcAft>
                <a:defRPr/>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Angie</a:t>
            </a:r>
          </a:p>
          <a:p>
            <a:pPr eaLnBrk="1" hangingPunct="1">
              <a:spcBef>
                <a:spcPct val="0"/>
              </a:spcBef>
            </a:pPr>
            <a:r>
              <a:rPr lang="en-US" smtClean="0"/>
              <a:t>First bullet- these are early clinical indications of increasing ICP because the brain cells responsible for cognition are extremely sensitive to decreased oxygenation.  Kussmaul breathing is rapid deep breathing pattern that is a compensatory mechanism.  CO2 is blown off or ventilated causing vasoconstriction, thereby reducing blood volume intercranially, reducing ICP.</a:t>
            </a:r>
          </a:p>
          <a:p>
            <a:pPr eaLnBrk="1" hangingPunct="1">
              <a:spcBef>
                <a:spcPct val="0"/>
              </a:spcBef>
            </a:pPr>
            <a:r>
              <a:rPr lang="en-US" smtClean="0"/>
              <a:t>Second bullet- these occur as the increasing pressure displaces the brain against the oculomotor and optic nerves (cranial nerves II, III, IV, and VI), which arise from the midbrain and brain stem.  Pupillary reaction will become sluggish and may appear vertically ovoid in shape.  The impaired extraocular range of motion will be evident upon assessment of the 6 cardinal field of gaze</a:t>
            </a:r>
          </a:p>
          <a:p>
            <a:pPr eaLnBrk="1" hangingPunct="1">
              <a:spcBef>
                <a:spcPct val="0"/>
              </a:spcBef>
            </a:pPr>
            <a:r>
              <a:rPr lang="en-US" smtClean="0"/>
              <a:t>Third bullet- this occurs as increasing ICP compresses the pyramidal tracts.</a:t>
            </a:r>
          </a:p>
          <a:p>
            <a:pPr eaLnBrk="1" hangingPunct="1">
              <a:spcBef>
                <a:spcPct val="0"/>
              </a:spcBef>
            </a:pPr>
            <a:r>
              <a:rPr lang="en-US" smtClean="0"/>
              <a:t>Fourth bullet- this occurs as increasing ICP causes pressure and stretching of venous and arterial vessels in the base of the brain.</a:t>
            </a:r>
          </a:p>
          <a:p>
            <a:pPr eaLnBrk="1" hangingPunct="1">
              <a:spcBef>
                <a:spcPct val="0"/>
              </a:spcBef>
            </a:pPr>
            <a:endParaRPr lang="en-US" smtClean="0"/>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4D954C-1CC7-4431-8D7D-D0FC0D7B1C62}" type="slidenum">
              <a:rPr lang="en-US" smtClean="0"/>
              <a:pPr fontAlgn="base">
                <a:spcBef>
                  <a:spcPct val="0"/>
                </a:spcBef>
                <a:spcAft>
                  <a:spcPct val="0"/>
                </a:spcAft>
                <a:defRPr/>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Angie</a:t>
            </a:r>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8FF306C-C573-4CD6-8F9E-6262211C3ECF}" type="slidenum">
              <a:rPr lang="en-US" smtClean="0"/>
              <a:pPr fontAlgn="base">
                <a:spcBef>
                  <a:spcPct val="0"/>
                </a:spcBef>
                <a:spcAft>
                  <a:spcPct val="0"/>
                </a:spcAft>
                <a:defRPr/>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Michelle</a:t>
            </a:r>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E9132CC-2349-474A-A266-72CE055F20C0}" type="slidenum">
              <a:rPr lang="en-US" smtClean="0"/>
              <a:pPr fontAlgn="base">
                <a:spcBef>
                  <a:spcPct val="0"/>
                </a:spcBef>
                <a:spcAft>
                  <a:spcPct val="0"/>
                </a:spcAft>
                <a:defRPr/>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10000"/>
          </a:bodyPr>
          <a:lstStyle/>
          <a:p>
            <a:pPr eaLnBrk="1" fontAlgn="auto" hangingPunct="1">
              <a:spcBef>
                <a:spcPts val="0"/>
              </a:spcBef>
              <a:spcAft>
                <a:spcPts val="0"/>
              </a:spcAft>
              <a:defRPr/>
            </a:pPr>
            <a:r>
              <a:rPr lang="en-US" dirty="0" smtClean="0"/>
              <a:t>Michelle</a:t>
            </a:r>
          </a:p>
          <a:p>
            <a:pPr eaLnBrk="1" fontAlgn="auto" hangingPunct="1">
              <a:spcBef>
                <a:spcPts val="0"/>
              </a:spcBef>
              <a:spcAft>
                <a:spcPts val="0"/>
              </a:spcAft>
              <a:defRPr/>
            </a:pPr>
            <a:r>
              <a:rPr lang="en-US" dirty="0" smtClean="0"/>
              <a:t>Decrease cerebral edema</a:t>
            </a:r>
          </a:p>
          <a:p>
            <a:pPr lvl="1" eaLnBrk="1" fontAlgn="auto" hangingPunct="1">
              <a:spcBef>
                <a:spcPts val="0"/>
              </a:spcBef>
              <a:spcAft>
                <a:spcPts val="0"/>
              </a:spcAft>
              <a:defRPr/>
            </a:pPr>
            <a:r>
              <a:rPr lang="en-US" dirty="0" err="1" smtClean="0"/>
              <a:t>Mannitol</a:t>
            </a:r>
            <a:r>
              <a:rPr lang="en-US" dirty="0" smtClean="0"/>
              <a:t> – a diuretic used to dehydrate the brain tissue</a:t>
            </a:r>
          </a:p>
          <a:p>
            <a:pPr lvl="2" eaLnBrk="1" fontAlgn="auto" hangingPunct="1">
              <a:spcBef>
                <a:spcPts val="0"/>
              </a:spcBef>
              <a:spcAft>
                <a:spcPts val="0"/>
              </a:spcAft>
              <a:buFont typeface="Arial" pitchFamily="34" charset="0"/>
              <a:buChar char="•"/>
              <a:defRPr/>
            </a:pPr>
            <a:r>
              <a:rPr lang="en-US" dirty="0" smtClean="0"/>
              <a:t>Need to catheterize patient to monitor output to manage the </a:t>
            </a:r>
            <a:r>
              <a:rPr lang="en-US" dirty="0" err="1" smtClean="0"/>
              <a:t>diuresis</a:t>
            </a:r>
            <a:r>
              <a:rPr lang="en-US" dirty="0" smtClean="0"/>
              <a:t> (increased production of urine) that          occurs b/c of the </a:t>
            </a:r>
            <a:r>
              <a:rPr lang="en-US" dirty="0" err="1" smtClean="0"/>
              <a:t>mannitol</a:t>
            </a:r>
            <a:r>
              <a:rPr lang="en-US" dirty="0" smtClean="0"/>
              <a:t>. </a:t>
            </a:r>
          </a:p>
          <a:p>
            <a:pPr lvl="2" eaLnBrk="1" fontAlgn="auto" hangingPunct="1">
              <a:spcBef>
                <a:spcPts val="0"/>
              </a:spcBef>
              <a:spcAft>
                <a:spcPts val="0"/>
              </a:spcAft>
              <a:buFont typeface="Arial" pitchFamily="34" charset="0"/>
              <a:buChar char="•"/>
              <a:defRPr/>
            </a:pPr>
            <a:r>
              <a:rPr lang="en-US" dirty="0" smtClean="0"/>
              <a:t>Monitor hydration status b/c of the diuretic with serum osmolality labs</a:t>
            </a:r>
          </a:p>
          <a:p>
            <a:pPr lvl="1" eaLnBrk="1" fontAlgn="auto" hangingPunct="1">
              <a:spcBef>
                <a:spcPts val="0"/>
              </a:spcBef>
              <a:spcAft>
                <a:spcPts val="0"/>
              </a:spcAft>
              <a:defRPr/>
            </a:pPr>
            <a:r>
              <a:rPr lang="en-US" dirty="0" smtClean="0"/>
              <a:t>Fluid Restriction</a:t>
            </a:r>
          </a:p>
          <a:p>
            <a:pPr lvl="2" eaLnBrk="1" fontAlgn="auto" hangingPunct="1">
              <a:spcBef>
                <a:spcPts val="0"/>
              </a:spcBef>
              <a:spcAft>
                <a:spcPts val="0"/>
              </a:spcAft>
              <a:buFont typeface="Arial" pitchFamily="34" charset="0"/>
              <a:buChar char="•"/>
              <a:defRPr/>
            </a:pPr>
            <a:r>
              <a:rPr lang="en-US" dirty="0" smtClean="0"/>
              <a:t>Leads to dehydration and </a:t>
            </a:r>
            <a:r>
              <a:rPr lang="en-US" dirty="0" err="1" smtClean="0"/>
              <a:t>hemoconcentration</a:t>
            </a:r>
            <a:r>
              <a:rPr lang="en-US" dirty="0" smtClean="0"/>
              <a:t> (increase in blood cells due to loss of plasma or water from the bloodstream). This draws fluid across the osmotic gradient and decreases edema</a:t>
            </a:r>
          </a:p>
          <a:p>
            <a:pPr lvl="2" eaLnBrk="1" fontAlgn="auto" hangingPunct="1">
              <a:spcBef>
                <a:spcPts val="0"/>
              </a:spcBef>
              <a:spcAft>
                <a:spcPts val="0"/>
              </a:spcAft>
              <a:buFont typeface="Arial" pitchFamily="34" charset="0"/>
              <a:buChar char="•"/>
              <a:defRPr/>
            </a:pPr>
            <a:r>
              <a:rPr lang="en-US" dirty="0" smtClean="0"/>
              <a:t>BP, skin turgor, mucous membranes, urine output, and osmolality are assessed. IV fluids prescribed and administered at a slow to moderate rate to prevent </a:t>
            </a:r>
            <a:r>
              <a:rPr lang="en-US" dirty="0" err="1" smtClean="0"/>
              <a:t>overhydration</a:t>
            </a:r>
            <a:r>
              <a:rPr lang="en-US" dirty="0" smtClean="0"/>
              <a:t> and too rapid of administration.</a:t>
            </a:r>
          </a:p>
          <a:p>
            <a:pPr lvl="2" eaLnBrk="1" fontAlgn="auto" hangingPunct="1">
              <a:spcBef>
                <a:spcPts val="0"/>
              </a:spcBef>
              <a:spcAft>
                <a:spcPts val="0"/>
              </a:spcAft>
              <a:buFont typeface="Arial" pitchFamily="34" charset="0"/>
              <a:buChar char="•"/>
              <a:defRPr/>
            </a:pPr>
            <a:r>
              <a:rPr lang="en-US" dirty="0" smtClean="0"/>
              <a:t>Urine output of more than 250 ml/hr for 2 consecutive hours may indicate onset of diabetes insipidus</a:t>
            </a:r>
          </a:p>
          <a:p>
            <a:pPr lvl="2" eaLnBrk="1" fontAlgn="auto" hangingPunct="1">
              <a:spcBef>
                <a:spcPts val="0"/>
              </a:spcBef>
              <a:spcAft>
                <a:spcPts val="0"/>
              </a:spcAft>
              <a:buFont typeface="Arial" pitchFamily="34" charset="0"/>
              <a:buChar char="•"/>
              <a:defRPr/>
            </a:pPr>
            <a:r>
              <a:rPr lang="en-US" dirty="0" smtClean="0"/>
              <a:t>Oral hygiene – rinse mouth frequently, lubricating the lips, removing encrustations. </a:t>
            </a:r>
          </a:p>
          <a:p>
            <a:pPr eaLnBrk="1" fontAlgn="auto" hangingPunct="1">
              <a:spcBef>
                <a:spcPts val="0"/>
              </a:spcBef>
              <a:spcAft>
                <a:spcPts val="0"/>
              </a:spcAft>
              <a:defRPr/>
            </a:pPr>
            <a:r>
              <a:rPr lang="en-US" dirty="0" smtClean="0"/>
              <a:t> Maintaining cerebral perfusion</a:t>
            </a:r>
          </a:p>
          <a:p>
            <a:pPr lvl="1" eaLnBrk="1" fontAlgn="auto" hangingPunct="1">
              <a:spcBef>
                <a:spcPts val="0"/>
              </a:spcBef>
              <a:spcAft>
                <a:spcPts val="0"/>
              </a:spcAft>
              <a:buFont typeface="Arial" pitchFamily="34" charset="0"/>
              <a:buChar char="•"/>
              <a:defRPr/>
            </a:pPr>
            <a:r>
              <a:rPr lang="en-US" dirty="0" err="1" smtClean="0"/>
              <a:t>Dobutrex</a:t>
            </a:r>
            <a:r>
              <a:rPr lang="en-US" dirty="0" smtClean="0"/>
              <a:t> &amp; </a:t>
            </a:r>
            <a:r>
              <a:rPr lang="en-US" dirty="0" err="1" smtClean="0"/>
              <a:t>Levophed</a:t>
            </a:r>
            <a:r>
              <a:rPr lang="en-US" dirty="0" smtClean="0"/>
              <a:t> – used to improve cardiac output which will perfuse the brain more efficiently. Effectiveness is shown in the Cerebral Perfusion Pressure (CPP) which should be around 70 mm Hg. Low CPP indicates that  the cardiac output is insufficient to maintain adequate cerebral  perfusion.</a:t>
            </a:r>
          </a:p>
          <a:p>
            <a:pPr lvl="1" eaLnBrk="1" fontAlgn="auto" hangingPunct="1">
              <a:spcBef>
                <a:spcPts val="0"/>
              </a:spcBef>
              <a:spcAft>
                <a:spcPts val="0"/>
              </a:spcAft>
              <a:buFont typeface="Arial" pitchFamily="34" charset="0"/>
              <a:buChar char="•"/>
              <a:defRPr/>
            </a:pPr>
            <a:r>
              <a:rPr lang="en-US" dirty="0" smtClean="0"/>
              <a:t>Keep head in a midline position with use of cervical collar if necessary. Extreme rotation &amp; flexion of the neck can increase ICP b/c of compression on the jugular veins.</a:t>
            </a:r>
          </a:p>
          <a:p>
            <a:pPr lvl="1" eaLnBrk="1" fontAlgn="auto" hangingPunct="1">
              <a:spcBef>
                <a:spcPts val="0"/>
              </a:spcBef>
              <a:spcAft>
                <a:spcPts val="0"/>
              </a:spcAft>
              <a:buFont typeface="Arial" pitchFamily="34" charset="0"/>
              <a:buChar char="•"/>
              <a:defRPr/>
            </a:pPr>
            <a:r>
              <a:rPr lang="en-US" dirty="0" smtClean="0"/>
              <a:t>Avoid extreme hip flexion – causes intra-abdominal and intra-thoracic pressures to rise which can increase ICP. Any change in position can affect ICP. If that occurs, anytime there is a change in position of the patient, their head is held during those times to lessen the chance of an increase in ICP. Can also tell patient to exhale on moving to open the glottis to avoid the </a:t>
            </a:r>
            <a:r>
              <a:rPr lang="en-US" dirty="0" err="1" smtClean="0"/>
              <a:t>Valsalva</a:t>
            </a:r>
            <a:endParaRPr lang="en-US" dirty="0" smtClean="0"/>
          </a:p>
          <a:p>
            <a:pPr lvl="1" eaLnBrk="1" fontAlgn="auto" hangingPunct="1">
              <a:spcBef>
                <a:spcPts val="0"/>
              </a:spcBef>
              <a:spcAft>
                <a:spcPts val="0"/>
              </a:spcAft>
              <a:buFont typeface="Arial" pitchFamily="34" charset="0"/>
              <a:buChar char="•"/>
              <a:defRPr/>
            </a:pPr>
            <a:r>
              <a:rPr lang="en-US" dirty="0" smtClean="0"/>
              <a:t>Avoid the </a:t>
            </a:r>
            <a:r>
              <a:rPr lang="en-US" dirty="0" err="1" smtClean="0"/>
              <a:t>Valsalva</a:t>
            </a:r>
            <a:r>
              <a:rPr lang="en-US" dirty="0" smtClean="0"/>
              <a:t> maneuver – stool softeners, high fiber diet, changing position slowly</a:t>
            </a:r>
          </a:p>
          <a:p>
            <a:pPr eaLnBrk="1" fontAlgn="auto" hangingPunct="1">
              <a:spcBef>
                <a:spcPts val="0"/>
              </a:spcBef>
              <a:spcAft>
                <a:spcPts val="0"/>
              </a:spcAft>
              <a:buFont typeface="Arial" pitchFamily="34" charset="0"/>
              <a:buChar char="•"/>
              <a:defRPr/>
            </a:pPr>
            <a:endParaRPr lang="en-US" dirty="0" smtClean="0"/>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AAA7BE-00B4-4E4D-A337-E2BBC95DC1EC}" type="slidenum">
              <a:rPr lang="en-US" smtClean="0"/>
              <a:pPr fontAlgn="base">
                <a:spcBef>
                  <a:spcPct val="0"/>
                </a:spcBef>
                <a:spcAft>
                  <a:spcPct val="0"/>
                </a:spcAft>
                <a:defRPr/>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a:bodyPr>
          <a:lstStyle/>
          <a:p>
            <a:pPr eaLnBrk="1" fontAlgn="auto" hangingPunct="1">
              <a:spcBef>
                <a:spcPts val="0"/>
              </a:spcBef>
              <a:spcAft>
                <a:spcPts val="0"/>
              </a:spcAft>
              <a:defRPr/>
            </a:pPr>
            <a:r>
              <a:rPr lang="en-US" dirty="0" smtClean="0"/>
              <a:t>Michelle</a:t>
            </a:r>
          </a:p>
          <a:p>
            <a:pPr eaLnBrk="1" fontAlgn="auto" hangingPunct="1">
              <a:spcBef>
                <a:spcPts val="0"/>
              </a:spcBef>
              <a:spcAft>
                <a:spcPts val="0"/>
              </a:spcAft>
              <a:defRPr/>
            </a:pPr>
            <a:r>
              <a:rPr lang="en-US" dirty="0" smtClean="0"/>
              <a:t>Reducing CSF and intracranial blood volume</a:t>
            </a:r>
          </a:p>
          <a:p>
            <a:pPr lvl="1" eaLnBrk="1" fontAlgn="auto" hangingPunct="1">
              <a:spcBef>
                <a:spcPts val="0"/>
              </a:spcBef>
              <a:spcAft>
                <a:spcPts val="0"/>
              </a:spcAft>
              <a:buFont typeface="Arial" pitchFamily="34" charset="0"/>
              <a:buChar char="•"/>
              <a:defRPr/>
            </a:pPr>
            <a:r>
              <a:rPr lang="en-US" dirty="0" smtClean="0"/>
              <a:t>Drain CSF (via </a:t>
            </a:r>
            <a:r>
              <a:rPr lang="en-US" dirty="0" err="1" smtClean="0"/>
              <a:t>ventriculostomy</a:t>
            </a:r>
            <a:r>
              <a:rPr lang="en-US" dirty="0" smtClean="0"/>
              <a:t>) – this is performed often because this can greatly reduce ICP and restore CPP. Need to be careful with this because too much drainage can cause a collapse of the ventricles and herniation</a:t>
            </a:r>
          </a:p>
          <a:p>
            <a:pPr lvl="2" eaLnBrk="1" fontAlgn="auto" hangingPunct="1">
              <a:spcBef>
                <a:spcPts val="0"/>
              </a:spcBef>
              <a:spcAft>
                <a:spcPts val="0"/>
              </a:spcAft>
              <a:buFont typeface="Arial" pitchFamily="34" charset="0"/>
              <a:buChar char="•"/>
              <a:defRPr/>
            </a:pPr>
            <a:r>
              <a:rPr lang="en-US" dirty="0" smtClean="0"/>
              <a:t>Use aseptic technique when managing the system and draining the bag. Check system for loose connections. Observe character of drainage and report cloudiness or blood. Monitor for signs of meningitis: fever, chills, </a:t>
            </a:r>
            <a:r>
              <a:rPr lang="en-US" dirty="0" err="1" smtClean="0"/>
              <a:t>nuchal</a:t>
            </a:r>
            <a:r>
              <a:rPr lang="en-US" dirty="0" smtClean="0"/>
              <a:t> (neck) rigidity, persistent headache.</a:t>
            </a:r>
          </a:p>
          <a:p>
            <a:pPr lvl="1" eaLnBrk="1" fontAlgn="auto" hangingPunct="1">
              <a:spcBef>
                <a:spcPts val="0"/>
              </a:spcBef>
              <a:spcAft>
                <a:spcPts val="0"/>
              </a:spcAft>
              <a:buFont typeface="Arial" pitchFamily="34" charset="0"/>
              <a:buChar char="•"/>
              <a:defRPr/>
            </a:pPr>
            <a:r>
              <a:rPr lang="en-US" dirty="0" smtClean="0"/>
              <a:t>Hyperventilation – was previously used with patients with increased ICP, but research has shown that a reduction in PaCO2 can result in hypoxia &amp; ischemia. This is an option only for those whose pressure is not responsive to other therapies. If used monitor PaCO2 and maintain at 30-35 mm Hg</a:t>
            </a:r>
          </a:p>
          <a:p>
            <a:pPr eaLnBrk="1" fontAlgn="auto" hangingPunct="1">
              <a:spcBef>
                <a:spcPts val="0"/>
              </a:spcBef>
              <a:spcAft>
                <a:spcPts val="0"/>
              </a:spcAft>
              <a:defRPr/>
            </a:pPr>
            <a:r>
              <a:rPr lang="en-US" dirty="0" smtClean="0"/>
              <a:t> </a:t>
            </a:r>
          </a:p>
          <a:p>
            <a:pPr eaLnBrk="1" fontAlgn="auto" hangingPunct="1">
              <a:spcBef>
                <a:spcPts val="0"/>
              </a:spcBef>
              <a:spcAft>
                <a:spcPts val="0"/>
              </a:spcAft>
              <a:defRPr/>
            </a:pPr>
            <a:r>
              <a:rPr lang="en-US" dirty="0" smtClean="0"/>
              <a:t>Controlling Fever – important because increased temperature increases cerebral metabolism and the rate which edema forms. The brain temperature is 1 – 1.5 degrees high than the body’s core temperature, therefore with ICP, you should keep the patient at a lower than normal temperature (hyperthermia)</a:t>
            </a:r>
          </a:p>
          <a:p>
            <a:pPr lvl="1" eaLnBrk="1" fontAlgn="auto" hangingPunct="1">
              <a:spcBef>
                <a:spcPts val="0"/>
              </a:spcBef>
              <a:spcAft>
                <a:spcPts val="0"/>
              </a:spcAft>
              <a:buFont typeface="Arial" pitchFamily="34" charset="0"/>
              <a:buChar char="•"/>
              <a:defRPr/>
            </a:pPr>
            <a:r>
              <a:rPr lang="en-US" dirty="0" smtClean="0"/>
              <a:t>Antipyretic medications</a:t>
            </a:r>
          </a:p>
          <a:p>
            <a:pPr lvl="1" eaLnBrk="1" fontAlgn="auto" hangingPunct="1">
              <a:spcBef>
                <a:spcPts val="0"/>
              </a:spcBef>
              <a:spcAft>
                <a:spcPts val="0"/>
              </a:spcAft>
              <a:buFont typeface="Arial" pitchFamily="34" charset="0"/>
              <a:buChar char="•"/>
              <a:defRPr/>
            </a:pPr>
            <a:r>
              <a:rPr lang="en-US" dirty="0" smtClean="0"/>
              <a:t>Hypothermia blanket</a:t>
            </a:r>
          </a:p>
          <a:p>
            <a:pPr lvl="1" eaLnBrk="1" fontAlgn="auto" hangingPunct="1">
              <a:spcBef>
                <a:spcPts val="0"/>
              </a:spcBef>
              <a:spcAft>
                <a:spcPts val="0"/>
              </a:spcAft>
              <a:buFont typeface="Arial" pitchFamily="34" charset="0"/>
              <a:buChar char="•"/>
              <a:defRPr/>
            </a:pPr>
            <a:r>
              <a:rPr lang="en-US" dirty="0" smtClean="0"/>
              <a:t>Avoid shivering in the patient – associated with increased O2 consumption, increased levels of circulating </a:t>
            </a:r>
            <a:r>
              <a:rPr lang="en-US" dirty="0" err="1" smtClean="0"/>
              <a:t>catecholamines</a:t>
            </a:r>
            <a:r>
              <a:rPr lang="en-US" dirty="0" smtClean="0"/>
              <a:t> (released b/c of stress – examples are epinephrine, norepinephrine and dopamine), and increased vasoconstriction.  (wrapping the hands and feet in warmed blankets is often used as nursing intervention to control shivering)</a:t>
            </a:r>
          </a:p>
          <a:p>
            <a:pPr lvl="1" eaLnBrk="1" fontAlgn="auto" hangingPunct="1">
              <a:spcBef>
                <a:spcPts val="0"/>
              </a:spcBef>
              <a:spcAft>
                <a:spcPts val="0"/>
              </a:spcAft>
              <a:buFont typeface="Arial" pitchFamily="34" charset="0"/>
              <a:buChar char="•"/>
              <a:defRPr/>
            </a:pPr>
            <a:r>
              <a:rPr lang="en-US" dirty="0" smtClean="0"/>
              <a:t>Removing all bedding over the patient (except for a light sheet)</a:t>
            </a:r>
          </a:p>
          <a:p>
            <a:pPr lvl="1" eaLnBrk="1" fontAlgn="auto" hangingPunct="1">
              <a:spcBef>
                <a:spcPts val="0"/>
              </a:spcBef>
              <a:spcAft>
                <a:spcPts val="0"/>
              </a:spcAft>
              <a:buFont typeface="Arial" pitchFamily="34" charset="0"/>
              <a:buChar char="•"/>
              <a:defRPr/>
            </a:pPr>
            <a:r>
              <a:rPr lang="en-US" dirty="0" smtClean="0"/>
              <a:t>Giving cool sponge baths and an electric fan to facilitate cooling</a:t>
            </a:r>
          </a:p>
          <a:p>
            <a:pPr lvl="1" eaLnBrk="1" fontAlgn="auto" hangingPunct="1">
              <a:spcBef>
                <a:spcPts val="0"/>
              </a:spcBef>
              <a:spcAft>
                <a:spcPts val="0"/>
              </a:spcAft>
              <a:buFont typeface="Arial" pitchFamily="34" charset="0"/>
              <a:buChar char="•"/>
              <a:defRPr/>
            </a:pPr>
            <a:r>
              <a:rPr lang="en-US" dirty="0" smtClean="0"/>
              <a:t>Monitor temperature frequently – monitor response to therapy and to prevent excess decrease in temperature and shivering</a:t>
            </a:r>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27B2B9A-24A7-4504-8540-B095233B3B6B}"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eaLnBrk="1" fontAlgn="auto" hangingPunct="1">
              <a:spcBef>
                <a:spcPts val="0"/>
              </a:spcBef>
              <a:spcAft>
                <a:spcPts val="0"/>
              </a:spcAft>
              <a:defRPr/>
            </a:pPr>
            <a:r>
              <a:rPr lang="en-US" dirty="0" smtClean="0"/>
              <a:t>Michelle</a:t>
            </a:r>
          </a:p>
          <a:p>
            <a:pPr eaLnBrk="1" fontAlgn="auto" hangingPunct="1">
              <a:spcBef>
                <a:spcPts val="0"/>
              </a:spcBef>
              <a:spcAft>
                <a:spcPts val="0"/>
              </a:spcAft>
              <a:defRPr/>
            </a:pPr>
            <a:r>
              <a:rPr lang="en-US" dirty="0" smtClean="0"/>
              <a:t>Maintaining Oxygenation – do this to ensure that systemic oxygenation remains optimal </a:t>
            </a:r>
          </a:p>
          <a:p>
            <a:pPr lvl="1" eaLnBrk="1" fontAlgn="auto" hangingPunct="1">
              <a:spcBef>
                <a:spcPts val="0"/>
              </a:spcBef>
              <a:spcAft>
                <a:spcPts val="0"/>
              </a:spcAft>
              <a:buFont typeface="Arial" pitchFamily="34" charset="0"/>
              <a:buChar char="•"/>
              <a:defRPr/>
            </a:pPr>
            <a:r>
              <a:rPr lang="en-US" dirty="0" smtClean="0"/>
              <a:t>Maintain a patent airway – need to suction secretions carefully b/c you can get transient increases in ICP with suctioning. Hyperoxygenate patient before and after suctioning. Suctioning should not last more than 15 seconds</a:t>
            </a:r>
          </a:p>
          <a:p>
            <a:pPr lvl="1" eaLnBrk="1" fontAlgn="auto" hangingPunct="1">
              <a:spcBef>
                <a:spcPts val="0"/>
              </a:spcBef>
              <a:spcAft>
                <a:spcPts val="0"/>
              </a:spcAft>
              <a:buFont typeface="Arial" pitchFamily="34" charset="0"/>
              <a:buChar char="•"/>
              <a:defRPr/>
            </a:pPr>
            <a:r>
              <a:rPr lang="en-US" dirty="0" smtClean="0"/>
              <a:t>Discourage coughing and straining </a:t>
            </a:r>
          </a:p>
          <a:p>
            <a:pPr lvl="1" eaLnBrk="1" fontAlgn="auto" hangingPunct="1">
              <a:spcBef>
                <a:spcPts val="0"/>
              </a:spcBef>
              <a:spcAft>
                <a:spcPts val="0"/>
              </a:spcAft>
              <a:buFont typeface="Arial" pitchFamily="34" charset="0"/>
              <a:buChar char="•"/>
              <a:defRPr/>
            </a:pPr>
            <a:r>
              <a:rPr lang="en-US" dirty="0" smtClean="0"/>
              <a:t>Auscultate lungs at least every 8 hours</a:t>
            </a:r>
          </a:p>
          <a:p>
            <a:pPr lvl="1" eaLnBrk="1" fontAlgn="auto" hangingPunct="1">
              <a:spcBef>
                <a:spcPts val="0"/>
              </a:spcBef>
              <a:spcAft>
                <a:spcPts val="0"/>
              </a:spcAft>
              <a:buFont typeface="Arial" pitchFamily="34" charset="0"/>
              <a:buChar char="•"/>
              <a:defRPr/>
            </a:pPr>
            <a:r>
              <a:rPr lang="en-US" dirty="0" smtClean="0"/>
              <a:t>Elevate the head of the bed 30 degrees</a:t>
            </a:r>
          </a:p>
          <a:p>
            <a:pPr lvl="1" eaLnBrk="1" fontAlgn="auto" hangingPunct="1">
              <a:spcBef>
                <a:spcPts val="0"/>
              </a:spcBef>
              <a:spcAft>
                <a:spcPts val="0"/>
              </a:spcAft>
              <a:buFont typeface="Arial" pitchFamily="34" charset="0"/>
              <a:buChar char="•"/>
              <a:defRPr/>
            </a:pPr>
            <a:r>
              <a:rPr lang="en-US" dirty="0" smtClean="0"/>
              <a:t>Monitor ABG and Pulse Oxymetry</a:t>
            </a:r>
          </a:p>
          <a:p>
            <a:pPr lvl="1" eaLnBrk="1" fontAlgn="auto" hangingPunct="1">
              <a:spcBef>
                <a:spcPts val="0"/>
              </a:spcBef>
              <a:spcAft>
                <a:spcPts val="0"/>
              </a:spcAft>
              <a:buFont typeface="Arial" pitchFamily="34" charset="0"/>
              <a:buChar char="•"/>
              <a:defRPr/>
            </a:pPr>
            <a:r>
              <a:rPr lang="en-US" dirty="0" smtClean="0"/>
              <a:t>Optimize hemoglobin saturation – helps to provide more oxygen at the cellular level</a:t>
            </a:r>
          </a:p>
          <a:p>
            <a:pPr eaLnBrk="1" fontAlgn="auto" hangingPunct="1">
              <a:spcBef>
                <a:spcPts val="0"/>
              </a:spcBef>
              <a:spcAft>
                <a:spcPts val="0"/>
              </a:spcAft>
              <a:defRPr/>
            </a:pPr>
            <a:r>
              <a:rPr lang="en-US" dirty="0" smtClean="0"/>
              <a:t> </a:t>
            </a:r>
          </a:p>
          <a:p>
            <a:pPr eaLnBrk="1" fontAlgn="auto" hangingPunct="1">
              <a:spcBef>
                <a:spcPts val="0"/>
              </a:spcBef>
              <a:spcAft>
                <a:spcPts val="0"/>
              </a:spcAft>
              <a:defRPr/>
            </a:pPr>
            <a:r>
              <a:rPr lang="en-US" dirty="0" smtClean="0"/>
              <a:t>Reducing metabolic demands</a:t>
            </a:r>
          </a:p>
          <a:p>
            <a:pPr lvl="1" eaLnBrk="1" fontAlgn="auto" hangingPunct="1">
              <a:spcBef>
                <a:spcPts val="0"/>
              </a:spcBef>
              <a:spcAft>
                <a:spcPts val="0"/>
              </a:spcAft>
              <a:defRPr/>
            </a:pPr>
            <a:r>
              <a:rPr lang="en-US" dirty="0" smtClean="0"/>
              <a:t>High doses of barbiturates if patient unresponsive to conventional treatment. Mechanism of treatment to decrease ICP is unknown, but the comatose state is thought to protect the brain by reducing metabolic requirements which provides some cerebral protection.</a:t>
            </a:r>
          </a:p>
          <a:p>
            <a:pPr lvl="1" eaLnBrk="1" fontAlgn="auto" hangingPunct="1">
              <a:spcBef>
                <a:spcPts val="0"/>
              </a:spcBef>
              <a:spcAft>
                <a:spcPts val="0"/>
              </a:spcAft>
              <a:defRPr/>
            </a:pPr>
            <a:r>
              <a:rPr lang="en-US" dirty="0" smtClean="0"/>
              <a:t>Propofol – (the book says this is a paralyzing agent, but actually this drug is a sedative, not a paralyzing agent, even though it is a paralyzing agent that is indicated in this section ). Patient is unable to move which decreases metabolic demands which results in a decrease in cerebral oxygen demand. Patient will be unable to respond to pain, so sedation and analgesia is also used.</a:t>
            </a:r>
          </a:p>
        </p:txBody>
      </p:sp>
      <p:sp>
        <p:nvSpPr>
          <p:cNvPr id="368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537B5E9-3F22-41FB-AD54-356849832357}"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Michelle</a:t>
            </a:r>
          </a:p>
          <a:p>
            <a:pPr eaLnBrk="1" hangingPunct="1">
              <a:spcBef>
                <a:spcPct val="0"/>
              </a:spcBef>
            </a:pPr>
            <a:r>
              <a:rPr lang="en-US" smtClean="0"/>
              <a:t>Due to the paralyzing agents used, patient will require:</a:t>
            </a:r>
          </a:p>
          <a:p>
            <a:pPr eaLnBrk="1" hangingPunct="1">
              <a:spcBef>
                <a:spcPct val="0"/>
              </a:spcBef>
            </a:pPr>
            <a:r>
              <a:rPr lang="en-US" smtClean="0"/>
              <a:t>Continuous cardiac monitoring</a:t>
            </a:r>
          </a:p>
          <a:p>
            <a:pPr eaLnBrk="1" hangingPunct="1">
              <a:spcBef>
                <a:spcPct val="0"/>
              </a:spcBef>
            </a:pPr>
            <a:r>
              <a:rPr lang="en-US" smtClean="0"/>
              <a:t>            BP, HR, RR, Pulse oxymetry </a:t>
            </a:r>
          </a:p>
          <a:p>
            <a:pPr eaLnBrk="1" hangingPunct="1">
              <a:spcBef>
                <a:spcPct val="0"/>
              </a:spcBef>
            </a:pPr>
            <a:r>
              <a:rPr lang="en-US" smtClean="0"/>
              <a:t>Endotracheal intubation</a:t>
            </a:r>
          </a:p>
          <a:p>
            <a:pPr eaLnBrk="1" hangingPunct="1">
              <a:spcBef>
                <a:spcPct val="0"/>
              </a:spcBef>
            </a:pPr>
            <a:r>
              <a:rPr lang="en-US" smtClean="0"/>
              <a:t>Mechanical ventilation</a:t>
            </a:r>
          </a:p>
          <a:p>
            <a:pPr eaLnBrk="1" hangingPunct="1">
              <a:spcBef>
                <a:spcPct val="0"/>
              </a:spcBef>
            </a:pPr>
            <a:r>
              <a:rPr lang="en-US" smtClean="0"/>
              <a:t>ICP monitoring</a:t>
            </a:r>
          </a:p>
          <a:p>
            <a:pPr eaLnBrk="1" hangingPunct="1">
              <a:spcBef>
                <a:spcPct val="0"/>
              </a:spcBef>
            </a:pPr>
            <a:r>
              <a:rPr lang="en-US" smtClean="0"/>
              <a:t>Continuous arterial blood pressure monitoring</a:t>
            </a:r>
          </a:p>
          <a:p>
            <a:pPr eaLnBrk="1" hangingPunct="1">
              <a:spcBef>
                <a:spcPct val="0"/>
              </a:spcBef>
            </a:pPr>
            <a:r>
              <a:rPr lang="en-US" smtClean="0"/>
              <a:t>Paralytic serum levels or percutaneous nerve stimulation (to check level of paralysis)</a:t>
            </a:r>
          </a:p>
          <a:p>
            <a:pPr eaLnBrk="1" hangingPunct="1">
              <a:spcBef>
                <a:spcPct val="0"/>
              </a:spcBef>
            </a:pPr>
            <a:r>
              <a:rPr lang="en-US" smtClean="0"/>
              <a:t>Also unable to assess neurological functioning with these medications: continuous EEG monitoring.</a:t>
            </a:r>
          </a:p>
        </p:txBody>
      </p:sp>
      <p:sp>
        <p:nvSpPr>
          <p:cNvPr id="378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F5C77C-C3C0-483E-A72F-9EE677B964A9}" type="slidenum">
              <a:rPr lang="en-US" smtClean="0"/>
              <a:pPr fontAlgn="base">
                <a:spcBef>
                  <a:spcPct val="0"/>
                </a:spcBef>
                <a:spcAft>
                  <a:spcPct val="0"/>
                </a:spcAft>
                <a:defRPr/>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Steve,</a:t>
            </a:r>
          </a:p>
          <a:p>
            <a:pPr eaLnBrk="1" hangingPunct="1">
              <a:spcBef>
                <a:spcPct val="0"/>
              </a:spcBef>
            </a:pPr>
            <a:r>
              <a:rPr lang="en-US" smtClean="0"/>
              <a:t>Notes Slide I</a:t>
            </a:r>
          </a:p>
          <a:p>
            <a:pPr eaLnBrk="1" hangingPunct="1">
              <a:spcBef>
                <a:spcPct val="0"/>
              </a:spcBef>
            </a:pPr>
            <a:r>
              <a:rPr lang="en-US" u="sng" smtClean="0"/>
              <a:t>Purposes of:</a:t>
            </a:r>
            <a:endParaRPr lang="en-US" smtClean="0"/>
          </a:p>
          <a:p>
            <a:pPr eaLnBrk="1" hangingPunct="1">
              <a:spcBef>
                <a:spcPct val="0"/>
              </a:spcBef>
            </a:pPr>
            <a:r>
              <a:rPr lang="en-US" smtClean="0"/>
              <a:t>Recognize increases in Pressure at an early stage before brain damage occurs.  Jugular Venous bulbs with measure O2 levels can be an early warning tool before a surge in ICP.</a:t>
            </a:r>
          </a:p>
          <a:p>
            <a:pPr eaLnBrk="1" hangingPunct="1">
              <a:spcBef>
                <a:spcPct val="0"/>
              </a:spcBef>
            </a:pPr>
            <a:r>
              <a:rPr lang="en-US" smtClean="0"/>
              <a:t>Provide an access site for monitoring CSF pressure and easy access to release fluid and a way to evaluate treatment progression.</a:t>
            </a:r>
          </a:p>
          <a:p>
            <a:pPr eaLnBrk="1" hangingPunct="1">
              <a:spcBef>
                <a:spcPct val="0"/>
              </a:spcBef>
            </a:pPr>
            <a:endParaRPr lang="en-US" smtClean="0"/>
          </a:p>
        </p:txBody>
      </p:sp>
      <p:sp>
        <p:nvSpPr>
          <p:cNvPr id="389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1EC7AB-E948-407E-B56F-364C27CEFAC9}" type="slidenum">
              <a:rPr lang="en-US" smtClean="0"/>
              <a:pPr fontAlgn="base">
                <a:spcBef>
                  <a:spcPct val="0"/>
                </a:spcBef>
                <a:spcAft>
                  <a:spcPct val="0"/>
                </a:spcAft>
                <a:defRPr/>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Steve</a:t>
            </a:r>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95D2BDE-9044-47D7-A80F-E9A565584194}" type="slidenum">
              <a:rPr lang="en-US" smtClean="0"/>
              <a:pPr fontAlgn="base">
                <a:spcBef>
                  <a:spcPct val="0"/>
                </a:spcBef>
                <a:spcAft>
                  <a:spcPct val="0"/>
                </a:spcAft>
                <a:defRPr/>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Steve</a:t>
            </a:r>
          </a:p>
          <a:p>
            <a:pPr eaLnBrk="1" hangingPunct="1">
              <a:spcBef>
                <a:spcPct val="0"/>
              </a:spcBef>
            </a:pPr>
            <a:r>
              <a:rPr lang="en-US" smtClean="0"/>
              <a:t>Subarachnoid Screw type=Occlusion by clot or brain tissue which affects pressure readings</a:t>
            </a:r>
          </a:p>
          <a:p>
            <a:pPr eaLnBrk="1" hangingPunct="1">
              <a:spcBef>
                <a:spcPct val="0"/>
              </a:spcBef>
            </a:pPr>
            <a:endParaRPr lang="en-US"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BFF201A-0636-44E4-8BB1-774D9BFA3BC1}" type="slidenum">
              <a:rPr lang="en-US" smtClean="0"/>
              <a:pPr fontAlgn="base">
                <a:spcBef>
                  <a:spcPct val="0"/>
                </a:spcBef>
                <a:spcAft>
                  <a:spcPct val="0"/>
                </a:spcAft>
                <a:defRPr/>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Steve</a:t>
            </a:r>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EFDF88A-AFB5-4033-B526-9FC4939A3BF3}" type="slidenum">
              <a:rPr lang="en-US" smtClean="0"/>
              <a:pPr fontAlgn="base">
                <a:spcBef>
                  <a:spcPct val="0"/>
                </a:spcBef>
                <a:spcAft>
                  <a:spcPct val="0"/>
                </a:spcAft>
                <a:defRPr/>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Steve</a:t>
            </a:r>
          </a:p>
          <a:p>
            <a:pPr eaLnBrk="1" hangingPunct="1">
              <a:spcBef>
                <a:spcPct val="0"/>
              </a:spcBef>
            </a:pPr>
            <a:r>
              <a:rPr lang="en-US" smtClean="0"/>
              <a:t>Epidural Monitor/Sensor=Advantage is that abnormal pressures cause an alarm to signal &amp; has had less monitoring &amp; less infection complications.</a:t>
            </a:r>
          </a:p>
          <a:p>
            <a:pPr eaLnBrk="1" hangingPunct="1">
              <a:spcBef>
                <a:spcPct val="0"/>
              </a:spcBef>
            </a:pPr>
            <a:r>
              <a:rPr lang="en-US" smtClean="0"/>
              <a:t> </a:t>
            </a:r>
          </a:p>
        </p:txBody>
      </p:sp>
      <p:sp>
        <p:nvSpPr>
          <p:cNvPr id="430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D697E4-8BC5-4125-8389-11015E68F62A}" type="slidenum">
              <a:rPr lang="en-US" smtClean="0"/>
              <a:pPr fontAlgn="base">
                <a:spcBef>
                  <a:spcPct val="0"/>
                </a:spcBef>
                <a:spcAft>
                  <a:spcPct val="0"/>
                </a:spcAft>
                <a:defRPr/>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Steve</a:t>
            </a:r>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230474-1C19-4231-9343-F14118F86FA1}" type="slidenum">
              <a:rPr lang="en-US" smtClean="0"/>
              <a:pPr fontAlgn="base">
                <a:spcBef>
                  <a:spcPct val="0"/>
                </a:spcBef>
                <a:spcAft>
                  <a:spcPct val="0"/>
                </a:spcAft>
                <a:defRPr/>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Steve</a:t>
            </a:r>
          </a:p>
          <a:p>
            <a:pPr eaLnBrk="1" hangingPunct="1">
              <a:spcBef>
                <a:spcPct val="0"/>
              </a:spcBef>
            </a:pPr>
            <a:r>
              <a:rPr lang="en-US" smtClean="0"/>
              <a:t>A Waves reflect the need for emergent intervention because they represent an increase in amplitude and frequency and can signify cerebral ischemia and brain damage.  A waves may be observed before overt signs are seen (late manifestations of increased ICP’s).</a:t>
            </a:r>
          </a:p>
          <a:p>
            <a:pPr eaLnBrk="1" hangingPunct="1">
              <a:spcBef>
                <a:spcPct val="0"/>
              </a:spcBef>
            </a:pPr>
            <a:r>
              <a:rPr lang="en-US" smtClean="0"/>
              <a:t>B waves, while not as emergent, still require intervention. They can be seen in patients with increased intracranial HTN and may prelude the A Wave type.</a:t>
            </a:r>
          </a:p>
          <a:p>
            <a:pPr eaLnBrk="1" hangingPunct="1">
              <a:spcBef>
                <a:spcPct val="0"/>
              </a:spcBef>
            </a:pPr>
            <a:r>
              <a:rPr lang="en-US" smtClean="0"/>
              <a:t>C Waves - The clinical significance of the C waves is unknown; it is thought they are related to normal change to systemic arterial pressure and ventilation, therefore no intervention is indicated.</a:t>
            </a:r>
          </a:p>
          <a:p>
            <a:pPr eaLnBrk="1" hangingPunct="1">
              <a:spcBef>
                <a:spcPct val="0"/>
              </a:spcBef>
            </a:pPr>
            <a:endParaRPr lang="en-US" smtClean="0"/>
          </a:p>
        </p:txBody>
      </p:sp>
      <p:sp>
        <p:nvSpPr>
          <p:cNvPr id="450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C952AE4-7BEC-49B0-B420-250FCC3C6BCD}" type="slidenum">
              <a:rPr lang="en-US" smtClean="0"/>
              <a:pPr fontAlgn="base">
                <a:spcBef>
                  <a:spcPct val="0"/>
                </a:spcBef>
                <a:spcAft>
                  <a:spcPct val="0"/>
                </a:spcAft>
                <a:defRPr/>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Amy </a:t>
            </a:r>
          </a:p>
          <a:p>
            <a:pPr eaLnBrk="1" hangingPunct="1">
              <a:spcBef>
                <a:spcPct val="0"/>
              </a:spcBef>
            </a:pPr>
            <a:r>
              <a:rPr lang="en-US" smtClean="0"/>
              <a:t>Catheter is placed in the penumbra of primary injury.  This is the edematous area around the primary injury that is at risk for further ischemic injury without proper oxygenation.</a:t>
            </a:r>
          </a:p>
          <a:p>
            <a:pPr eaLnBrk="1" hangingPunct="1">
              <a:spcBef>
                <a:spcPct val="0"/>
              </a:spcBef>
            </a:pPr>
            <a:endParaRPr lang="en-US" smtClean="0"/>
          </a:p>
          <a:p>
            <a:pPr eaLnBrk="1" hangingPunct="1">
              <a:spcBef>
                <a:spcPct val="0"/>
              </a:spcBef>
            </a:pPr>
            <a:r>
              <a:rPr lang="en-US" smtClean="0"/>
              <a:t>The microdialysis probe measures glutamate, lactate, pyruvate, and glucose.  These are substances that reflect metabolic function of the brain, which would show signs of anaerobic respiration before a drop PBTO2</a:t>
            </a:r>
          </a:p>
          <a:p>
            <a:pPr eaLnBrk="1" hangingPunct="1">
              <a:spcBef>
                <a:spcPct val="0"/>
              </a:spcBef>
            </a:pPr>
            <a:endParaRPr lang="en-US" smtClean="0"/>
          </a:p>
        </p:txBody>
      </p:sp>
      <p:sp>
        <p:nvSpPr>
          <p:cNvPr id="460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3584E6E-B11A-4E2B-8DDE-843480DBFF69}" type="slidenum">
              <a:rPr lang="en-US" smtClean="0"/>
              <a:pPr fontAlgn="base">
                <a:spcBef>
                  <a:spcPct val="0"/>
                </a:spcBef>
                <a:spcAft>
                  <a:spcPct val="0"/>
                </a:spcAft>
                <a:defRPr/>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Suzanne</a:t>
            </a:r>
          </a:p>
        </p:txBody>
      </p:sp>
      <p:sp>
        <p:nvSpPr>
          <p:cNvPr id="471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F6C5787-8ED1-47E9-A022-F60B82CFD6F3}" type="slidenum">
              <a:rPr lang="en-US" smtClean="0"/>
              <a:pPr fontAlgn="base">
                <a:spcBef>
                  <a:spcPct val="0"/>
                </a:spcBef>
                <a:spcAft>
                  <a:spcPct val="0"/>
                </a:spcAft>
                <a:defRPr/>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Suzanne</a:t>
            </a:r>
          </a:p>
        </p:txBody>
      </p:sp>
      <p:sp>
        <p:nvSpPr>
          <p:cNvPr id="481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6F88838-1FD4-41DD-B224-9238A970FC7D}" type="slidenum">
              <a:rPr lang="en-US" smtClean="0"/>
              <a:pPr fontAlgn="base">
                <a:spcBef>
                  <a:spcPct val="0"/>
                </a:spcBef>
                <a:spcAft>
                  <a:spcPct val="0"/>
                </a:spcAft>
                <a:defRPr/>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Suzanne</a:t>
            </a:r>
          </a:p>
        </p:txBody>
      </p:sp>
      <p:sp>
        <p:nvSpPr>
          <p:cNvPr id="491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40813C-93EA-49C6-A07F-92321CFA2594}" type="slidenum">
              <a:rPr lang="en-US" smtClean="0"/>
              <a:pPr fontAlgn="base">
                <a:spcBef>
                  <a:spcPct val="0"/>
                </a:spcBef>
                <a:spcAft>
                  <a:spcPct val="0"/>
                </a:spcAft>
                <a:defRPr/>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Suzanne</a:t>
            </a:r>
          </a:p>
        </p:txBody>
      </p:sp>
      <p:sp>
        <p:nvSpPr>
          <p:cNvPr id="501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6F020A-5936-44C9-A675-CBFD7169A5B0}" type="slidenum">
              <a:rPr lang="en-US" smtClean="0"/>
              <a:pPr fontAlgn="base">
                <a:spcBef>
                  <a:spcPct val="0"/>
                </a:spcBef>
                <a:spcAft>
                  <a:spcPct val="0"/>
                </a:spcAft>
                <a:defRPr/>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Suzanne</a:t>
            </a:r>
          </a:p>
          <a:p>
            <a:pPr eaLnBrk="1" hangingPunct="1">
              <a:spcBef>
                <a:spcPct val="0"/>
              </a:spcBef>
            </a:pPr>
            <a:r>
              <a:rPr lang="en-US" smtClean="0"/>
              <a:t>The classic fixed and dilated "blown pupil" is a unilateral phenomenon that may occur when a rapidly expanding intracranial mass, including blood from a hemorrhage, is compressing cranial nerve III. It may also represent herniation of the uncus of the temporal lobe.</a:t>
            </a:r>
          </a:p>
          <a:p>
            <a:pPr eaLnBrk="1" hangingPunct="1">
              <a:spcBef>
                <a:spcPct val="0"/>
              </a:spcBef>
            </a:pPr>
            <a:r>
              <a:rPr lang="en-US" smtClean="0"/>
              <a:t>The oculocephalic and oculovestibular reflexes are tested to evaluate brain stem function and the reticular activating system, respectively. The oculocephalic response, or doll's eye reflex, is a measure of the pontine gaze center. Cervical spine injury must be ruled out before the test maneuver is done. After raising the head of the patient's bed 30°, the clinician rotates the patient's head briskly from side to side. In the normal doll's eye response, both eyes maintain position by moving in the direction opposite that of the rotation. If the eyes stay fixed and rotate with the head, brain stem function is impaired or absent.</a:t>
            </a:r>
          </a:p>
          <a:p>
            <a:pPr eaLnBrk="1" hangingPunct="1">
              <a:spcBef>
                <a:spcPct val="0"/>
              </a:spcBef>
            </a:pPr>
            <a:endParaRPr lang="en-US" smtClean="0"/>
          </a:p>
        </p:txBody>
      </p:sp>
      <p:sp>
        <p:nvSpPr>
          <p:cNvPr id="512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833B10-DEAE-446A-A85D-866BA8CCEB9C}" type="slidenum">
              <a:rPr lang="en-US" smtClean="0"/>
              <a:pPr fontAlgn="base">
                <a:spcBef>
                  <a:spcPct val="0"/>
                </a:spcBef>
                <a:spcAft>
                  <a:spcPct val="0"/>
                </a:spcAft>
                <a:defRPr/>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Suzanne</a:t>
            </a:r>
          </a:p>
          <a:p>
            <a:pPr eaLnBrk="1" hangingPunct="1">
              <a:spcBef>
                <a:spcPct val="0"/>
              </a:spcBef>
            </a:pPr>
            <a:r>
              <a:rPr lang="en-US" smtClean="0"/>
              <a:t>Brain stem herniation results from an excessive increase in ICP in which the pressure builds in the cranial vault and the brain tissue presses down on the brain stem. This increasing pressure on the brain stem results in cessation of blood flow to the brain, leading to irreversible brain anoxia and brain death.</a:t>
            </a:r>
          </a:p>
          <a:p>
            <a:pPr eaLnBrk="1" hangingPunct="1">
              <a:spcBef>
                <a:spcPct val="0"/>
              </a:spcBef>
            </a:pPr>
            <a:endParaRPr lang="en-US" smtClean="0"/>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9A10997-20FB-490C-BF19-C2FAC01F05CE}" type="slidenum">
              <a:rPr lang="en-US" smtClean="0"/>
              <a:pPr fontAlgn="base">
                <a:spcBef>
                  <a:spcPct val="0"/>
                </a:spcBef>
                <a:spcAft>
                  <a:spcPct val="0"/>
                </a:spcAft>
                <a:defRPr/>
              </a:pPr>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Suzanne</a:t>
            </a:r>
          </a:p>
          <a:p>
            <a:pPr eaLnBrk="1" hangingPunct="1">
              <a:spcBef>
                <a:spcPct val="0"/>
              </a:spcBef>
            </a:pPr>
            <a:r>
              <a:rPr lang="en-US" smtClean="0"/>
              <a:t>Diabetes insipidus is the result of decreased secretion of antidiuretic hormone (ADH). The patient has excessive urine output, decreased urine osmolality, and serum hyperosmolarity</a:t>
            </a:r>
          </a:p>
          <a:p>
            <a:pPr eaLnBrk="1" hangingPunct="1">
              <a:spcBef>
                <a:spcPct val="0"/>
              </a:spcBef>
            </a:pPr>
            <a:r>
              <a:rPr lang="en-US" smtClean="0"/>
              <a:t>SIADH is the result of increased secretion of ADH. The patient becomes volume-overloaded, urine output diminishes, and serum sodium concentration becomes dilute.</a:t>
            </a:r>
          </a:p>
          <a:p>
            <a:pPr eaLnBrk="1" hangingPunct="1">
              <a:spcBef>
                <a:spcPct val="0"/>
              </a:spcBef>
            </a:pPr>
            <a:endParaRPr lang="en-US" smtClean="0"/>
          </a:p>
        </p:txBody>
      </p:sp>
      <p:sp>
        <p:nvSpPr>
          <p:cNvPr id="532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63C202-CBC3-4BF7-ABE0-5137EF2D86E9}" type="slidenum">
              <a:rPr lang="en-US" smtClean="0"/>
              <a:pPr fontAlgn="base">
                <a:spcBef>
                  <a:spcPct val="0"/>
                </a:spcBef>
                <a:spcAft>
                  <a:spcPct val="0"/>
                </a:spcAft>
                <a:defRPr/>
              </a:pPr>
              <a:t>25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2A821BC-8E7D-4DCD-8332-4E09902DB0BB}" type="datetimeFigureOut">
              <a:rPr lang="en-US"/>
              <a:pPr>
                <a:defRPr/>
              </a:pPr>
              <a:t>4/11/2010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673B765-1655-4494-828E-251139C7EC3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867E72A-E9A9-4D9D-BED4-9625AE0A35CA}" type="datetimeFigureOut">
              <a:rPr lang="en-US"/>
              <a:pPr>
                <a:defRPr/>
              </a:pPr>
              <a:t>4/11/2010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3C2E1B1-3626-4493-BD7B-6BA72121984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5461A21-79EA-4661-9D14-4ED83E9D96A5}" type="datetimeFigureOut">
              <a:rPr lang="en-US"/>
              <a:pPr>
                <a:defRPr/>
              </a:pPr>
              <a:t>4/11/2010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17944EA-DEC3-4763-A005-BE52788EA38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AE15F6A-25AF-44DD-9E54-1C6F4FA64B25}" type="datetimeFigureOut">
              <a:rPr lang="en-US"/>
              <a:pPr>
                <a:defRPr/>
              </a:pPr>
              <a:t>4/11/2010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6D1F549-783A-43C5-A685-FB039D03D34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54F0DAB-07EC-4903-85D1-381A3634A908}" type="datetimeFigureOut">
              <a:rPr lang="en-US"/>
              <a:pPr>
                <a:defRPr/>
              </a:pPr>
              <a:t>4/11/2010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7AD9E6C-6147-4489-A754-E9363BA3430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BE89547-07A5-456E-A956-75A0689FBFA6}" type="datetimeFigureOut">
              <a:rPr lang="en-US"/>
              <a:pPr>
                <a:defRPr/>
              </a:pPr>
              <a:t>4/11/2010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50A71E7-3AE3-4F95-B3F0-78DC4581504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579504C-7EBA-4049-9D66-A27041C11DB5}" type="datetimeFigureOut">
              <a:rPr lang="en-US"/>
              <a:pPr>
                <a:defRPr/>
              </a:pPr>
              <a:t>4/11/2010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EC6EF42-C106-45F2-9DCD-207F2E9E7BF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6A21772-42F5-4701-B07D-4203F0CCBC1C}" type="datetimeFigureOut">
              <a:rPr lang="en-US"/>
              <a:pPr>
                <a:defRPr/>
              </a:pPr>
              <a:t>4/11/2010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2EE2223-3B06-45ED-93E5-C0F2CE1A0FA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1E747E0-8F1E-4EE7-ACDA-4E442F026CBF}" type="datetimeFigureOut">
              <a:rPr lang="en-US"/>
              <a:pPr>
                <a:defRPr/>
              </a:pPr>
              <a:t>4/11/2010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EB9B413-0663-46EE-93A5-0C1CB402377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6046B5C-E961-48E7-BA7A-3BC606C12968}" type="datetimeFigureOut">
              <a:rPr lang="en-US"/>
              <a:pPr>
                <a:defRPr/>
              </a:pPr>
              <a:t>4/11/2010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C286D73-A78C-49F4-84AC-2E6211F0080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98326FD-CED6-48B0-BF31-17C912CE2F1A}" type="datetimeFigureOut">
              <a:rPr lang="en-US"/>
              <a:pPr>
                <a:defRPr/>
              </a:pPr>
              <a:t>4/11/2010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4253564-66C7-45EF-A01F-B74E1EAFE09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259537EA-E81C-4CB5-AE4D-EEACE8C46D1D}" type="datetimeFigureOut">
              <a:rPr lang="en-US"/>
              <a:pPr>
                <a:defRPr/>
              </a:pPr>
              <a:t>4/11/2010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19751597-3187-4E98-A986-605ADB92416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3.gif"/></Relationships>
</file>

<file path=ppt/slides/_rels/slide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3.gif"/></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1.gif"/></Relationships>
</file>

<file path=ppt/slides/_rels/slide1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3.gif"/></Relationships>
</file>

<file path=ppt/slides/_rels/slide1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2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2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066800"/>
          </a:xfrm>
          <a:solidFill>
            <a:schemeClr val="accent2">
              <a:lumMod val="40000"/>
              <a:lumOff val="60000"/>
            </a:schemeClr>
          </a:solidFill>
        </p:spPr>
        <p:txBody>
          <a:bodyPr rtlCol="0">
            <a:normAutofit/>
          </a:bodyPr>
          <a:lstStyle/>
          <a:p>
            <a:pPr eaLnBrk="1" fontAlgn="auto" hangingPunct="1">
              <a:spcAft>
                <a:spcPts val="0"/>
              </a:spcAft>
              <a:defRPr/>
            </a:pPr>
            <a:r>
              <a:rPr lang="en-US" dirty="0" smtClean="0"/>
              <a:t>Increased Intracranial Pressure</a:t>
            </a:r>
          </a:p>
        </p:txBody>
      </p:sp>
      <p:sp>
        <p:nvSpPr>
          <p:cNvPr id="2051" name="Subtitle 2"/>
          <p:cNvSpPr>
            <a:spLocks noGrp="1"/>
          </p:cNvSpPr>
          <p:nvPr>
            <p:ph type="subTitle" idx="1"/>
          </p:nvPr>
        </p:nvSpPr>
        <p:spPr>
          <a:xfrm>
            <a:off x="685800" y="1600200"/>
            <a:ext cx="7924800" cy="4495800"/>
          </a:xfrm>
        </p:spPr>
        <p:txBody>
          <a:bodyPr/>
          <a:lstStyle/>
          <a:p>
            <a:pPr algn="l" defTabSz="625475" eaLnBrk="1" hangingPunct="1">
              <a:lnSpc>
                <a:spcPct val="75000"/>
              </a:lnSpc>
              <a:buFont typeface="Arial" charset="0"/>
              <a:buBlip>
                <a:blip r:embed="rId3"/>
              </a:buBlip>
            </a:pPr>
            <a:r>
              <a:rPr lang="en-US" sz="3000" b="1" smtClean="0">
                <a:solidFill>
                  <a:schemeClr val="tx1"/>
                </a:solidFill>
              </a:rPr>
              <a:t>Monro-Kellie hypothesis:</a:t>
            </a:r>
            <a:r>
              <a:rPr lang="en-US" sz="3000" smtClean="0">
                <a:solidFill>
                  <a:schemeClr val="tx1"/>
                </a:solidFill>
              </a:rPr>
              <a:t> because of limited 	space in the skull, an increase in any one 	skull component—brain tissue, blood, or 	CSF—necessitates a change in the volume 	of another</a:t>
            </a:r>
          </a:p>
          <a:p>
            <a:pPr algn="l" defTabSz="625475" eaLnBrk="1" hangingPunct="1">
              <a:lnSpc>
                <a:spcPct val="75000"/>
              </a:lnSpc>
              <a:buFont typeface="Arial" charset="0"/>
              <a:buBlip>
                <a:blip r:embed="rId3"/>
              </a:buBlip>
            </a:pPr>
            <a:r>
              <a:rPr lang="en-US" sz="3000" smtClean="0">
                <a:solidFill>
                  <a:schemeClr val="tx1"/>
                </a:solidFill>
              </a:rPr>
              <a:t>Compensation to maintain a normal ICP of 10 to 	20 mm Hg is normally accomplished by 	shifting or displacing CSF</a:t>
            </a:r>
          </a:p>
          <a:p>
            <a:pPr algn="l" defTabSz="625475" eaLnBrk="1" hangingPunct="1">
              <a:lnSpc>
                <a:spcPct val="60000"/>
              </a:lnSpc>
              <a:buFont typeface="Arial" charset="0"/>
              <a:buBlip>
                <a:blip r:embed="rId3"/>
              </a:buBlip>
            </a:pPr>
            <a:r>
              <a:rPr lang="en-US" sz="3000" smtClean="0">
                <a:solidFill>
                  <a:schemeClr val="tx1"/>
                </a:solidFill>
              </a:rPr>
              <a:t>With disease or injury, ICP may increase</a:t>
            </a:r>
          </a:p>
          <a:p>
            <a:pPr algn="l" defTabSz="625475" eaLnBrk="1" hangingPunct="1">
              <a:lnSpc>
                <a:spcPct val="75000"/>
              </a:lnSpc>
              <a:buFont typeface="Arial" charset="0"/>
              <a:buBlip>
                <a:blip r:embed="rId3"/>
              </a:buBlip>
            </a:pPr>
            <a:r>
              <a:rPr lang="en-US" sz="3000" smtClean="0">
                <a:solidFill>
                  <a:schemeClr val="tx1"/>
                </a:solidFill>
              </a:rPr>
              <a:t>Increased ICP decreases cerebral perfusion, 	causes ischemia, cell death, and (further) 	edema   </a:t>
            </a:r>
          </a:p>
          <a:p>
            <a:pPr algn="l" defTabSz="625475" eaLnBrk="1" hangingPunct="1">
              <a:lnSpc>
                <a:spcPct val="80000"/>
              </a:lnSpc>
            </a:pPr>
            <a:endParaRPr lang="en-US" sz="3000" smtClean="0">
              <a:solidFill>
                <a:srgbClr val="898989"/>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rtlCol="0">
            <a:normAutofit/>
          </a:bodyPr>
          <a:lstStyle/>
          <a:p>
            <a:pPr eaLnBrk="1" fontAlgn="auto" hangingPunct="1">
              <a:spcAft>
                <a:spcPts val="0"/>
              </a:spcAft>
              <a:defRPr/>
            </a:pPr>
            <a:r>
              <a:rPr lang="en-US" dirty="0" smtClean="0"/>
              <a:t>ICP and CPP</a:t>
            </a:r>
          </a:p>
        </p:txBody>
      </p:sp>
      <p:sp>
        <p:nvSpPr>
          <p:cNvPr id="3" name="Content Placeholder 2"/>
          <p:cNvSpPr>
            <a:spLocks noGrp="1"/>
          </p:cNvSpPr>
          <p:nvPr>
            <p:ph idx="1"/>
          </p:nvPr>
        </p:nvSpPr>
        <p:spPr/>
        <p:txBody>
          <a:bodyPr rtlCol="0">
            <a:normAutofit fontScale="92500" lnSpcReduction="20000"/>
          </a:bodyPr>
          <a:lstStyle/>
          <a:p>
            <a:pPr eaLnBrk="1" fontAlgn="auto" hangingPunct="1">
              <a:lnSpc>
                <a:spcPct val="150000"/>
              </a:lnSpc>
              <a:spcBef>
                <a:spcPts val="0"/>
              </a:spcBef>
              <a:spcAft>
                <a:spcPts val="0"/>
              </a:spcAft>
              <a:buFont typeface="Arial" pitchFamily="34" charset="0"/>
              <a:buBlip>
                <a:blip r:embed="rId3"/>
              </a:buBlip>
              <a:defRPr/>
            </a:pPr>
            <a:r>
              <a:rPr lang="en-US" dirty="0" smtClean="0"/>
              <a:t>Normal ICP is 10 to 20 mmHg</a:t>
            </a:r>
          </a:p>
          <a:p>
            <a:pPr eaLnBrk="1" fontAlgn="auto" hangingPunct="1">
              <a:lnSpc>
                <a:spcPct val="150000"/>
              </a:lnSpc>
              <a:spcBef>
                <a:spcPts val="0"/>
              </a:spcBef>
              <a:spcAft>
                <a:spcPts val="0"/>
              </a:spcAft>
              <a:buFont typeface="Arial" pitchFamily="34" charset="0"/>
              <a:buBlip>
                <a:blip r:embed="rId3"/>
              </a:buBlip>
              <a:defRPr/>
            </a:pPr>
            <a:r>
              <a:rPr lang="en-US" dirty="0" smtClean="0"/>
              <a:t>CCP (cerebral perfusion pressure) is closely linked to ICP</a:t>
            </a:r>
          </a:p>
          <a:p>
            <a:pPr marL="0" eaLnBrk="1" fontAlgn="auto" hangingPunct="1">
              <a:lnSpc>
                <a:spcPct val="150000"/>
              </a:lnSpc>
              <a:spcBef>
                <a:spcPts val="0"/>
              </a:spcBef>
              <a:spcAft>
                <a:spcPts val="0"/>
              </a:spcAft>
              <a:buFont typeface="Arial" pitchFamily="34" charset="0"/>
              <a:buBlip>
                <a:blip r:embed="rId3"/>
              </a:buBlip>
              <a:defRPr/>
            </a:pPr>
            <a:r>
              <a:rPr lang="en-US" dirty="0" smtClean="0"/>
              <a:t>CCP = MAP (mean arterial pressure) – ICP</a:t>
            </a:r>
          </a:p>
          <a:p>
            <a:pPr marL="0" eaLnBrk="1" fontAlgn="auto" hangingPunct="1">
              <a:lnSpc>
                <a:spcPct val="150000"/>
              </a:lnSpc>
              <a:spcBef>
                <a:spcPts val="0"/>
              </a:spcBef>
              <a:spcAft>
                <a:spcPts val="0"/>
              </a:spcAft>
              <a:buFont typeface="Arial" pitchFamily="34" charset="0"/>
              <a:buBlip>
                <a:blip r:embed="rId3"/>
              </a:buBlip>
              <a:defRPr/>
            </a:pPr>
            <a:r>
              <a:rPr lang="en-US" dirty="0" smtClean="0"/>
              <a:t>Normal CCP is 70 to 100</a:t>
            </a:r>
          </a:p>
          <a:p>
            <a:pPr eaLnBrk="1" fontAlgn="auto" hangingPunct="1">
              <a:lnSpc>
                <a:spcPct val="150000"/>
              </a:lnSpc>
              <a:spcBef>
                <a:spcPts val="0"/>
              </a:spcBef>
              <a:spcAft>
                <a:spcPts val="0"/>
              </a:spcAft>
              <a:buFont typeface="Arial" pitchFamily="34" charset="0"/>
              <a:buBlip>
                <a:blip r:embed="rId3"/>
              </a:buBlip>
              <a:defRPr/>
            </a:pPr>
            <a:r>
              <a:rPr lang="en-US" dirty="0" smtClean="0"/>
              <a:t>A CCP of less than 50 results in permanent neuralgic damage </a:t>
            </a:r>
          </a:p>
          <a:p>
            <a:pPr eaLnBrk="1" fontAlgn="auto" hangingPunct="1">
              <a:spcAft>
                <a:spcPts val="0"/>
              </a:spcAft>
              <a:buFont typeface="Arial" pitchFamily="34" charset="0"/>
              <a:buNone/>
              <a:defRPr/>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33400"/>
            <a:ext cx="7772400" cy="1470025"/>
          </a:xfrm>
          <a:solidFill>
            <a:schemeClr val="accent2">
              <a:lumMod val="40000"/>
              <a:lumOff val="60000"/>
            </a:schemeClr>
          </a:solidFill>
        </p:spPr>
        <p:txBody>
          <a:bodyPr rtlCol="0">
            <a:normAutofit/>
          </a:bodyPr>
          <a:lstStyle/>
          <a:p>
            <a:pPr eaLnBrk="1" fontAlgn="auto" hangingPunct="1">
              <a:spcAft>
                <a:spcPts val="0"/>
              </a:spcAft>
              <a:defRPr/>
            </a:pPr>
            <a:r>
              <a:rPr lang="en-US" sz="6000" dirty="0" smtClean="0"/>
              <a:t>Early Signs of ICP</a:t>
            </a:r>
          </a:p>
        </p:txBody>
      </p:sp>
      <p:sp>
        <p:nvSpPr>
          <p:cNvPr id="3" name="Subtitle 2"/>
          <p:cNvSpPr>
            <a:spLocks noGrp="1"/>
          </p:cNvSpPr>
          <p:nvPr>
            <p:ph type="subTitle" idx="1"/>
          </p:nvPr>
        </p:nvSpPr>
        <p:spPr>
          <a:xfrm>
            <a:off x="685800" y="1905000"/>
            <a:ext cx="7772400" cy="4038600"/>
          </a:xfrm>
        </p:spPr>
        <p:txBody>
          <a:bodyPr rtlCol="0">
            <a:normAutofit/>
          </a:bodyPr>
          <a:lstStyle/>
          <a:p>
            <a:pPr marL="396875" indent="-396875" algn="l" defTabSz="457200" eaLnBrk="1" fontAlgn="auto" hangingPunct="1">
              <a:spcAft>
                <a:spcPts val="0"/>
              </a:spcAft>
              <a:buFont typeface="Arial" pitchFamily="34" charset="0"/>
              <a:buBlip>
                <a:blip r:embed="rId3"/>
              </a:buBlip>
              <a:defRPr/>
            </a:pPr>
            <a:r>
              <a:rPr lang="en-US" sz="4400" dirty="0" smtClean="0">
                <a:solidFill>
                  <a:schemeClr val="tx1"/>
                </a:solidFill>
              </a:rPr>
              <a:t>The earliest sign of increasing ICP is a change in LOC.  </a:t>
            </a:r>
          </a:p>
          <a:p>
            <a:pPr marL="396875" indent="-396875" algn="l" eaLnBrk="1" fontAlgn="auto" hangingPunct="1">
              <a:spcAft>
                <a:spcPts val="0"/>
              </a:spcAft>
              <a:buFont typeface="Arial" pitchFamily="34" charset="0"/>
              <a:buBlip>
                <a:blip r:embed="rId3"/>
              </a:buBlip>
              <a:defRPr/>
            </a:pPr>
            <a:r>
              <a:rPr lang="en-US" sz="4400" dirty="0" smtClean="0">
                <a:solidFill>
                  <a:schemeClr val="tx1"/>
                </a:solidFill>
              </a:rPr>
              <a:t>Slowing of speech and delay in response to verbal suggestions are other early indicators.</a:t>
            </a:r>
          </a:p>
          <a:p>
            <a:pPr algn="l" eaLnBrk="1" fontAlgn="auto" hangingPunct="1">
              <a:spcAft>
                <a:spcPts val="0"/>
              </a:spcAft>
              <a:buFont typeface="Arial" pitchFamily="34" charset="0"/>
              <a:buNone/>
              <a:defRPr/>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rtlCol="0">
            <a:normAutofit fontScale="90000"/>
          </a:bodyPr>
          <a:lstStyle/>
          <a:p>
            <a:pPr eaLnBrk="1" fontAlgn="auto" hangingPunct="1">
              <a:spcAft>
                <a:spcPts val="0"/>
              </a:spcAft>
              <a:defRPr/>
            </a:pPr>
            <a:r>
              <a:rPr lang="en-US" dirty="0" smtClean="0"/>
              <a:t>Detecting Early Indications of Increasing ICP</a:t>
            </a:r>
          </a:p>
        </p:txBody>
      </p:sp>
      <p:sp>
        <p:nvSpPr>
          <p:cNvPr id="3" name="Content Placeholder 2"/>
          <p:cNvSpPr>
            <a:spLocks noGrp="1"/>
          </p:cNvSpPr>
          <p:nvPr>
            <p:ph idx="1"/>
          </p:nvPr>
        </p:nvSpPr>
        <p:spPr/>
        <p:txBody>
          <a:bodyPr rtlCol="0">
            <a:normAutofit fontScale="92500"/>
          </a:bodyPr>
          <a:lstStyle/>
          <a:p>
            <a:pPr eaLnBrk="1" fontAlgn="auto" hangingPunct="1">
              <a:spcAft>
                <a:spcPts val="0"/>
              </a:spcAft>
              <a:buFont typeface="Arial" pitchFamily="34" charset="0"/>
              <a:buBlip>
                <a:blip r:embed="rId3"/>
              </a:buBlip>
              <a:defRPr/>
            </a:pPr>
            <a:r>
              <a:rPr lang="en-US" dirty="0" smtClean="0"/>
              <a:t>Disorientation, restlessness, increasing agitation, increased respiratory effort (</a:t>
            </a:r>
            <a:r>
              <a:rPr lang="en-US" dirty="0" err="1" smtClean="0"/>
              <a:t>Kussmaul</a:t>
            </a:r>
            <a:r>
              <a:rPr lang="en-US" dirty="0" smtClean="0"/>
              <a:t> breathing), purposeless movements, and mental confusion.</a:t>
            </a:r>
          </a:p>
          <a:p>
            <a:pPr eaLnBrk="1" fontAlgn="auto" hangingPunct="1">
              <a:spcAft>
                <a:spcPts val="0"/>
              </a:spcAft>
              <a:buFont typeface="Arial" pitchFamily="34" charset="0"/>
              <a:buBlip>
                <a:blip r:embed="rId3"/>
              </a:buBlip>
              <a:defRPr/>
            </a:pPr>
            <a:r>
              <a:rPr lang="en-US" dirty="0" smtClean="0"/>
              <a:t>Pupillary changes and impaired </a:t>
            </a:r>
            <a:r>
              <a:rPr lang="en-US" dirty="0" err="1" smtClean="0"/>
              <a:t>extraocular</a:t>
            </a:r>
            <a:r>
              <a:rPr lang="en-US" dirty="0" smtClean="0"/>
              <a:t> movements.</a:t>
            </a:r>
          </a:p>
          <a:p>
            <a:pPr eaLnBrk="1" fontAlgn="auto" hangingPunct="1">
              <a:spcAft>
                <a:spcPts val="0"/>
              </a:spcAft>
              <a:buFont typeface="Arial" pitchFamily="34" charset="0"/>
              <a:buBlip>
                <a:blip r:embed="rId3"/>
              </a:buBlip>
              <a:defRPr/>
            </a:pPr>
            <a:r>
              <a:rPr lang="en-US" dirty="0" smtClean="0"/>
              <a:t>Weakness in one extremity or on one side of the body.</a:t>
            </a:r>
          </a:p>
          <a:p>
            <a:pPr eaLnBrk="1" fontAlgn="auto" hangingPunct="1">
              <a:spcAft>
                <a:spcPts val="0"/>
              </a:spcAft>
              <a:buFont typeface="Arial" pitchFamily="34" charset="0"/>
              <a:buBlip>
                <a:blip r:embed="rId3"/>
              </a:buBlip>
              <a:defRPr/>
            </a:pPr>
            <a:r>
              <a:rPr lang="en-US" dirty="0" smtClean="0"/>
              <a:t>Headache that is constant, increasing in intensity, and aggravated by movement or straining.</a:t>
            </a:r>
          </a:p>
          <a:p>
            <a:pPr eaLnBrk="1" fontAlgn="auto" hangingPunct="1">
              <a:spcAft>
                <a:spcPts val="0"/>
              </a:spcAft>
              <a:buFont typeface="Arial" pitchFamily="34" charset="0"/>
              <a:buNone/>
              <a:defRPr/>
            </a:pP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2762"/>
          </a:xfrm>
          <a:solidFill>
            <a:schemeClr val="accent2">
              <a:lumMod val="40000"/>
              <a:lumOff val="60000"/>
            </a:schemeClr>
          </a:solidFill>
        </p:spPr>
        <p:txBody>
          <a:bodyPr rtlCol="0">
            <a:noAutofit/>
          </a:bodyPr>
          <a:lstStyle/>
          <a:p>
            <a:pPr eaLnBrk="1" fontAlgn="auto" hangingPunct="1">
              <a:spcAft>
                <a:spcPts val="0"/>
              </a:spcAft>
              <a:defRPr/>
            </a:pPr>
            <a:r>
              <a:rPr lang="en-US" sz="4800" dirty="0" smtClean="0"/>
              <a:t>Other manifestations include:</a:t>
            </a:r>
          </a:p>
        </p:txBody>
      </p:sp>
      <p:sp>
        <p:nvSpPr>
          <p:cNvPr id="6147" name="Content Placeholder 2"/>
          <p:cNvSpPr>
            <a:spLocks noGrp="1"/>
          </p:cNvSpPr>
          <p:nvPr>
            <p:ph idx="1"/>
          </p:nvPr>
        </p:nvSpPr>
        <p:spPr>
          <a:xfrm>
            <a:off x="457200" y="2362200"/>
            <a:ext cx="8229600" cy="3763963"/>
          </a:xfrm>
        </p:spPr>
        <p:txBody>
          <a:bodyPr/>
          <a:lstStyle/>
          <a:p>
            <a:pPr algn="ctr" eaLnBrk="1" hangingPunct="1">
              <a:buFont typeface="Arial" charset="0"/>
              <a:buBlip>
                <a:blip r:embed="rId3"/>
              </a:buBlip>
            </a:pPr>
            <a:r>
              <a:rPr lang="en-US" sz="4800" smtClean="0"/>
              <a:t>Behavior changes</a:t>
            </a:r>
          </a:p>
          <a:p>
            <a:pPr algn="ctr" eaLnBrk="1" hangingPunct="1">
              <a:buFont typeface="Arial" charset="0"/>
              <a:buBlip>
                <a:blip r:embed="rId3"/>
              </a:buBlip>
            </a:pPr>
            <a:r>
              <a:rPr lang="en-US" sz="4800" smtClean="0"/>
              <a:t>Seizures</a:t>
            </a:r>
          </a:p>
          <a:p>
            <a:pPr algn="ctr" eaLnBrk="1" hangingPunct="1">
              <a:buFont typeface="Arial" charset="0"/>
              <a:buBlip>
                <a:blip r:embed="rId3"/>
              </a:buBlip>
            </a:pPr>
            <a:r>
              <a:rPr lang="en-US" sz="4800" smtClean="0"/>
              <a:t>Nausea and Vomiting</a:t>
            </a:r>
          </a:p>
          <a:p>
            <a:pPr algn="ctr" eaLnBrk="1" hangingPunct="1">
              <a:buFont typeface="Arial" charset="0"/>
              <a:buBlip>
                <a:blip r:embed="rId3"/>
              </a:buBlip>
            </a:pPr>
            <a:r>
              <a:rPr lang="en-US" sz="4800" smtClean="0"/>
              <a:t>Lethargy</a:t>
            </a:r>
          </a:p>
          <a:p>
            <a:pPr eaLnBrk="1" hangingPunct="1">
              <a:buFont typeface="Arial" charset="0"/>
              <a:buNone/>
            </a:pPr>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rtlCol="0">
            <a:normAutofit fontScale="90000"/>
          </a:bodyPr>
          <a:lstStyle/>
          <a:p>
            <a:pPr eaLnBrk="1" fontAlgn="auto" hangingPunct="1">
              <a:spcAft>
                <a:spcPts val="0"/>
              </a:spcAft>
              <a:defRPr/>
            </a:pPr>
            <a:r>
              <a:rPr lang="en-US" dirty="0" smtClean="0"/>
              <a:t> </a:t>
            </a:r>
          </a:p>
        </p:txBody>
      </p:sp>
      <p:sp>
        <p:nvSpPr>
          <p:cNvPr id="3" name="Content Placeholder 2"/>
          <p:cNvSpPr>
            <a:spLocks noGrp="1"/>
          </p:cNvSpPr>
          <p:nvPr>
            <p:ph idx="1"/>
          </p:nvPr>
        </p:nvSpPr>
        <p:spPr>
          <a:xfrm>
            <a:off x="914400" y="914400"/>
            <a:ext cx="7239000" cy="5211763"/>
          </a:xfrm>
          <a:solidFill>
            <a:schemeClr val="accent2">
              <a:lumMod val="40000"/>
              <a:lumOff val="60000"/>
            </a:schemeClr>
          </a:solidFill>
          <a:ln>
            <a:solidFill>
              <a:schemeClr val="accent2">
                <a:lumMod val="40000"/>
                <a:lumOff val="60000"/>
              </a:schemeClr>
            </a:solidFill>
          </a:ln>
        </p:spPr>
        <p:txBody>
          <a:bodyPr rtlCol="0">
            <a:normAutofit/>
          </a:bodyPr>
          <a:lstStyle/>
          <a:p>
            <a:pPr algn="ctr" eaLnBrk="1" fontAlgn="auto" hangingPunct="1">
              <a:spcAft>
                <a:spcPts val="0"/>
              </a:spcAft>
              <a:buFont typeface="Arial" pitchFamily="34" charset="0"/>
              <a:buNone/>
              <a:defRPr/>
            </a:pPr>
            <a:endParaRPr lang="en-US" sz="4800" b="1" dirty="0" smtClean="0">
              <a:sym typeface="Symbol"/>
            </a:endParaRPr>
          </a:p>
          <a:p>
            <a:pPr algn="ctr" eaLnBrk="1" fontAlgn="auto" hangingPunct="1">
              <a:spcAft>
                <a:spcPts val="0"/>
              </a:spcAft>
              <a:buFont typeface="Arial" pitchFamily="34" charset="0"/>
              <a:buBlip>
                <a:blip r:embed="rId3"/>
              </a:buBlip>
              <a:defRPr/>
            </a:pPr>
            <a:r>
              <a:rPr lang="en-US" sz="4800" b="1" dirty="0" smtClean="0">
                <a:sym typeface="Symbol"/>
              </a:rPr>
              <a:t></a:t>
            </a:r>
            <a:r>
              <a:rPr lang="en-US" sz="4800" dirty="0" smtClean="0"/>
              <a:t> in ICP is a medical emergency</a:t>
            </a:r>
          </a:p>
          <a:p>
            <a:pPr algn="ctr" eaLnBrk="1" fontAlgn="auto" hangingPunct="1">
              <a:spcAft>
                <a:spcPts val="0"/>
              </a:spcAft>
              <a:buFont typeface="Arial" pitchFamily="34" charset="0"/>
              <a:buBlip>
                <a:blip r:embed="rId3"/>
              </a:buBlip>
              <a:defRPr/>
            </a:pPr>
            <a:r>
              <a:rPr lang="en-US" sz="4800" dirty="0" smtClean="0"/>
              <a:t>	Treatment should be initiated immediately</a:t>
            </a:r>
          </a:p>
          <a:p>
            <a:pPr eaLnBrk="1" fontAlgn="auto" hangingPunct="1">
              <a:spcAft>
                <a:spcPts val="0"/>
              </a:spcAft>
              <a:buFont typeface="Arial" pitchFamily="34" charset="0"/>
              <a:buNone/>
              <a:defRPr/>
            </a:pP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rtlCol="0">
            <a:normAutofit/>
          </a:bodyPr>
          <a:lstStyle/>
          <a:p>
            <a:pPr eaLnBrk="1" fontAlgn="auto" hangingPunct="1">
              <a:spcAft>
                <a:spcPts val="0"/>
              </a:spcAft>
              <a:defRPr/>
            </a:pPr>
            <a:r>
              <a:rPr lang="en-US" dirty="0" smtClean="0"/>
              <a:t>Ways to relieve an increase in ICP</a:t>
            </a:r>
          </a:p>
        </p:txBody>
      </p:sp>
      <p:sp>
        <p:nvSpPr>
          <p:cNvPr id="8195" name="Content Placeholder 2"/>
          <p:cNvSpPr>
            <a:spLocks noGrp="1"/>
          </p:cNvSpPr>
          <p:nvPr>
            <p:ph sz="half" idx="1"/>
          </p:nvPr>
        </p:nvSpPr>
        <p:spPr>
          <a:xfrm>
            <a:off x="304800" y="1600200"/>
            <a:ext cx="4191000" cy="4038600"/>
          </a:xfrm>
        </p:spPr>
        <p:txBody>
          <a:bodyPr/>
          <a:lstStyle/>
          <a:p>
            <a:pPr marL="514350" indent="-514350" eaLnBrk="1" hangingPunct="1">
              <a:buFont typeface="Arial" charset="0"/>
              <a:buBlip>
                <a:blip r:embed="rId3"/>
              </a:buBlip>
            </a:pPr>
            <a:r>
              <a:rPr lang="en-US" sz="2400" smtClean="0"/>
              <a:t>Decrease Cerebral Edema</a:t>
            </a:r>
          </a:p>
          <a:p>
            <a:pPr marL="914400" lvl="1" indent="-457200" eaLnBrk="1" hangingPunct="1">
              <a:buFont typeface="Arial" charset="0"/>
              <a:buBlip>
                <a:blip r:embed="rId4"/>
              </a:buBlip>
            </a:pPr>
            <a:r>
              <a:rPr lang="en-US" smtClean="0"/>
              <a:t>Mannitol</a:t>
            </a:r>
          </a:p>
          <a:p>
            <a:pPr marL="914400" lvl="1" indent="-457200" eaLnBrk="1" hangingPunct="1">
              <a:buFont typeface="Arial" charset="0"/>
              <a:buBlip>
                <a:blip r:embed="rId4"/>
              </a:buBlip>
            </a:pPr>
            <a:r>
              <a:rPr lang="en-US" smtClean="0"/>
              <a:t>Fluid Restrictions</a:t>
            </a:r>
          </a:p>
          <a:p>
            <a:pPr marL="1314450" lvl="2" indent="-514350" eaLnBrk="1" hangingPunct="1">
              <a:buFont typeface="Wingdings" pitchFamily="2" charset="2"/>
              <a:buChar char="§"/>
            </a:pPr>
            <a:r>
              <a:rPr lang="en-US" smtClean="0"/>
              <a:t>Assess BP, skin turgor, mucous membranes, urine output &amp; osmolality</a:t>
            </a:r>
          </a:p>
          <a:p>
            <a:pPr marL="1314450" lvl="2" indent="-514350" eaLnBrk="1" hangingPunct="1">
              <a:buFont typeface="Wingdings" pitchFamily="2" charset="2"/>
              <a:buChar char="§"/>
            </a:pPr>
            <a:r>
              <a:rPr lang="en-US" smtClean="0"/>
              <a:t>IV Fluids prescribed – slow to moderate rate</a:t>
            </a:r>
          </a:p>
          <a:p>
            <a:pPr marL="1314450" lvl="2" indent="-514350" eaLnBrk="1" hangingPunct="1">
              <a:buFont typeface="Wingdings" pitchFamily="2" charset="2"/>
              <a:buChar char="§"/>
            </a:pPr>
            <a:r>
              <a:rPr lang="en-US" smtClean="0"/>
              <a:t>Oral hygiene b/c of dehydration</a:t>
            </a:r>
          </a:p>
        </p:txBody>
      </p:sp>
      <p:sp>
        <p:nvSpPr>
          <p:cNvPr id="8196" name="Content Placeholder 3"/>
          <p:cNvSpPr>
            <a:spLocks noGrp="1"/>
          </p:cNvSpPr>
          <p:nvPr>
            <p:ph sz="half" idx="2"/>
          </p:nvPr>
        </p:nvSpPr>
        <p:spPr/>
        <p:txBody>
          <a:bodyPr/>
          <a:lstStyle/>
          <a:p>
            <a:pPr eaLnBrk="1" hangingPunct="1">
              <a:buFont typeface="Arial" charset="0"/>
              <a:buBlip>
                <a:blip r:embed="rId3"/>
              </a:buBlip>
            </a:pPr>
            <a:r>
              <a:rPr lang="en-US" smtClean="0"/>
              <a:t>Maintaining Cerebral Perfusion</a:t>
            </a:r>
          </a:p>
          <a:p>
            <a:pPr lvl="1" eaLnBrk="1" hangingPunct="1">
              <a:buFont typeface="Arial" charset="0"/>
              <a:buBlip>
                <a:blip r:embed="rId4"/>
              </a:buBlip>
            </a:pPr>
            <a:r>
              <a:rPr lang="en-US" smtClean="0"/>
              <a:t>Dobutrex</a:t>
            </a:r>
          </a:p>
          <a:p>
            <a:pPr lvl="1" eaLnBrk="1" hangingPunct="1">
              <a:buFont typeface="Arial" charset="0"/>
              <a:buBlip>
                <a:blip r:embed="rId4"/>
              </a:buBlip>
            </a:pPr>
            <a:r>
              <a:rPr lang="en-US" smtClean="0"/>
              <a:t>Levophed</a:t>
            </a:r>
          </a:p>
          <a:p>
            <a:pPr lvl="1" eaLnBrk="1" hangingPunct="1">
              <a:buFont typeface="Arial" charset="0"/>
              <a:buBlip>
                <a:blip r:embed="rId4"/>
              </a:buBlip>
            </a:pPr>
            <a:r>
              <a:rPr lang="en-US" smtClean="0"/>
              <a:t>Keep head in a midline position</a:t>
            </a:r>
          </a:p>
          <a:p>
            <a:pPr lvl="1" eaLnBrk="1" hangingPunct="1">
              <a:buFont typeface="Arial" charset="0"/>
              <a:buBlip>
                <a:blip r:embed="rId4"/>
              </a:buBlip>
            </a:pPr>
            <a:r>
              <a:rPr lang="en-US" smtClean="0"/>
              <a:t>Avoid extreme hip flexion </a:t>
            </a:r>
          </a:p>
          <a:p>
            <a:pPr lvl="1" eaLnBrk="1" hangingPunct="1">
              <a:buFont typeface="Arial" charset="0"/>
              <a:buBlip>
                <a:blip r:embed="rId4"/>
              </a:buBlip>
            </a:pPr>
            <a:r>
              <a:rPr lang="en-US" smtClean="0"/>
              <a:t>Avoid the Valsalva maneuver</a:t>
            </a:r>
          </a:p>
          <a:p>
            <a:pPr eaLnBrk="1" hangingPunct="1">
              <a:buFont typeface="Arial" charset="0"/>
              <a:buNone/>
            </a:pPr>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rtlCol="0">
            <a:normAutofit/>
          </a:bodyPr>
          <a:lstStyle/>
          <a:p>
            <a:pPr eaLnBrk="1" fontAlgn="auto" hangingPunct="1">
              <a:spcAft>
                <a:spcPts val="0"/>
              </a:spcAft>
              <a:defRPr/>
            </a:pPr>
            <a:r>
              <a:rPr lang="en-US" dirty="0" smtClean="0"/>
              <a:t>Ways to relieve an increase in ICP</a:t>
            </a:r>
          </a:p>
        </p:txBody>
      </p:sp>
      <p:sp>
        <p:nvSpPr>
          <p:cNvPr id="3" name="Content Placeholder 2"/>
          <p:cNvSpPr>
            <a:spLocks noGrp="1"/>
          </p:cNvSpPr>
          <p:nvPr>
            <p:ph sz="half" idx="1"/>
          </p:nvPr>
        </p:nvSpPr>
        <p:spPr/>
        <p:txBody>
          <a:bodyPr rtlCol="0">
            <a:normAutofit fontScale="92500" lnSpcReduction="20000"/>
          </a:bodyPr>
          <a:lstStyle/>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Blip>
                <a:blip r:embed="rId3"/>
              </a:buBlip>
              <a:defRPr/>
            </a:pPr>
            <a:r>
              <a:rPr lang="en-US" dirty="0" smtClean="0"/>
              <a:t>Reducing CSF and Intracranial Blood Volume</a:t>
            </a:r>
          </a:p>
          <a:p>
            <a:pPr lvl="1" eaLnBrk="1" fontAlgn="auto" hangingPunct="1">
              <a:spcAft>
                <a:spcPts val="0"/>
              </a:spcAft>
              <a:buFont typeface="Arial" pitchFamily="34" charset="0"/>
              <a:buBlip>
                <a:blip r:embed="rId4"/>
              </a:buBlip>
              <a:defRPr/>
            </a:pPr>
            <a:r>
              <a:rPr lang="en-US" sz="2600" dirty="0" smtClean="0"/>
              <a:t>Drain CSF</a:t>
            </a:r>
          </a:p>
          <a:p>
            <a:pPr lvl="2" eaLnBrk="1" fontAlgn="auto" hangingPunct="1">
              <a:spcAft>
                <a:spcPts val="0"/>
              </a:spcAft>
              <a:buFont typeface="Wingdings" pitchFamily="2" charset="2"/>
              <a:buChar char="§"/>
              <a:defRPr/>
            </a:pPr>
            <a:r>
              <a:rPr lang="en-US" sz="2600" dirty="0" smtClean="0"/>
              <a:t>Aseptic technique and assess for signs of infection</a:t>
            </a:r>
          </a:p>
          <a:p>
            <a:pPr lvl="1" eaLnBrk="1" fontAlgn="auto" hangingPunct="1">
              <a:spcAft>
                <a:spcPts val="0"/>
              </a:spcAft>
              <a:buFont typeface="Arial" pitchFamily="34" charset="0"/>
              <a:buBlip>
                <a:blip r:embed="rId4"/>
              </a:buBlip>
              <a:defRPr/>
            </a:pPr>
            <a:r>
              <a:rPr lang="en-US" sz="2600" dirty="0" smtClean="0"/>
              <a:t>Hyperventilation – as a last resort</a:t>
            </a:r>
          </a:p>
          <a:p>
            <a:pPr eaLnBrk="1" fontAlgn="auto" hangingPunct="1">
              <a:spcAft>
                <a:spcPts val="0"/>
              </a:spcAft>
              <a:buFont typeface="Arial" pitchFamily="34" charset="0"/>
              <a:buNone/>
              <a:defRPr/>
            </a:pPr>
            <a:endParaRPr lang="en-US" dirty="0" smtClean="0"/>
          </a:p>
        </p:txBody>
      </p:sp>
      <p:sp>
        <p:nvSpPr>
          <p:cNvPr id="4" name="Content Placeholder 3"/>
          <p:cNvSpPr>
            <a:spLocks noGrp="1"/>
          </p:cNvSpPr>
          <p:nvPr>
            <p:ph sz="half" idx="2"/>
          </p:nvPr>
        </p:nvSpPr>
        <p:spPr>
          <a:xfrm>
            <a:off x="4495800" y="1600200"/>
            <a:ext cx="4191000" cy="4953000"/>
          </a:xfrm>
        </p:spPr>
        <p:txBody>
          <a:bodyPr rtlCol="0">
            <a:normAutofit fontScale="92500" lnSpcReduction="20000"/>
          </a:bodyPr>
          <a:lstStyle/>
          <a:p>
            <a:pPr eaLnBrk="1" fontAlgn="auto" hangingPunct="1">
              <a:spcAft>
                <a:spcPts val="0"/>
              </a:spcAft>
              <a:buFont typeface="Arial" pitchFamily="34" charset="0"/>
              <a:buBlip>
                <a:blip r:embed="rId3"/>
              </a:buBlip>
              <a:defRPr/>
            </a:pPr>
            <a:r>
              <a:rPr lang="en-US" dirty="0" smtClean="0"/>
              <a:t>Controlling Fever</a:t>
            </a:r>
          </a:p>
          <a:p>
            <a:pPr lvl="1" eaLnBrk="1" fontAlgn="auto" hangingPunct="1">
              <a:spcAft>
                <a:spcPts val="0"/>
              </a:spcAft>
              <a:buFont typeface="Arial" pitchFamily="34" charset="0"/>
              <a:buBlip>
                <a:blip r:embed="rId4"/>
              </a:buBlip>
              <a:defRPr/>
            </a:pPr>
            <a:r>
              <a:rPr lang="en-US" dirty="0" smtClean="0"/>
              <a:t>Antipyretic medications</a:t>
            </a:r>
          </a:p>
          <a:p>
            <a:pPr lvl="1" eaLnBrk="1" fontAlgn="auto" hangingPunct="1">
              <a:spcAft>
                <a:spcPts val="0"/>
              </a:spcAft>
              <a:buFont typeface="Arial" pitchFamily="34" charset="0"/>
              <a:buBlip>
                <a:blip r:embed="rId4"/>
              </a:buBlip>
              <a:defRPr/>
            </a:pPr>
            <a:r>
              <a:rPr lang="en-US" dirty="0" smtClean="0"/>
              <a:t>Hypothermia blanket</a:t>
            </a:r>
          </a:p>
          <a:p>
            <a:pPr lvl="1" eaLnBrk="1" fontAlgn="auto" hangingPunct="1">
              <a:spcAft>
                <a:spcPts val="0"/>
              </a:spcAft>
              <a:buFont typeface="Arial" pitchFamily="34" charset="0"/>
              <a:buBlip>
                <a:blip r:embed="rId4"/>
              </a:buBlip>
              <a:defRPr/>
            </a:pPr>
            <a:r>
              <a:rPr lang="en-US" dirty="0" smtClean="0"/>
              <a:t>Avoid shivering in the patient</a:t>
            </a:r>
          </a:p>
          <a:p>
            <a:pPr lvl="1" eaLnBrk="1" fontAlgn="auto" hangingPunct="1">
              <a:spcAft>
                <a:spcPts val="0"/>
              </a:spcAft>
              <a:buFont typeface="Arial" pitchFamily="34" charset="0"/>
              <a:buBlip>
                <a:blip r:embed="rId4"/>
              </a:buBlip>
              <a:defRPr/>
            </a:pPr>
            <a:r>
              <a:rPr lang="en-US" dirty="0" smtClean="0"/>
              <a:t>Removing all bedding over the patient (except for a light sheet)</a:t>
            </a:r>
          </a:p>
          <a:p>
            <a:pPr lvl="1" eaLnBrk="1" fontAlgn="auto" hangingPunct="1">
              <a:spcAft>
                <a:spcPts val="0"/>
              </a:spcAft>
              <a:buFont typeface="Arial" pitchFamily="34" charset="0"/>
              <a:buBlip>
                <a:blip r:embed="rId4"/>
              </a:buBlip>
              <a:defRPr/>
            </a:pPr>
            <a:r>
              <a:rPr lang="en-US" dirty="0" smtClean="0"/>
              <a:t>Giving cool sponge baths and an electric fan to facilitate cooling</a:t>
            </a:r>
          </a:p>
          <a:p>
            <a:pPr lvl="1" eaLnBrk="1" fontAlgn="auto" hangingPunct="1">
              <a:spcAft>
                <a:spcPts val="0"/>
              </a:spcAft>
              <a:buFont typeface="Arial" pitchFamily="34" charset="0"/>
              <a:buBlip>
                <a:blip r:embed="rId4"/>
              </a:buBlip>
              <a:defRPr/>
            </a:pPr>
            <a:r>
              <a:rPr lang="en-US" dirty="0" smtClean="0"/>
              <a:t>Monitor temperature frequently – monitor response to therapy and to prevent excess decrease in temperature and shivering</a:t>
            </a:r>
          </a:p>
          <a:p>
            <a:pPr eaLnBrk="1" fontAlgn="auto" hangingPunct="1">
              <a:spcAft>
                <a:spcPts val="0"/>
              </a:spcAft>
              <a:buFont typeface="Arial" pitchFamily="34" charset="0"/>
              <a:buChar char="•"/>
              <a:defRPr/>
            </a:pP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rtlCol="0">
            <a:normAutofit/>
          </a:bodyPr>
          <a:lstStyle/>
          <a:p>
            <a:pPr eaLnBrk="1" fontAlgn="auto" hangingPunct="1">
              <a:spcAft>
                <a:spcPts val="0"/>
              </a:spcAft>
              <a:defRPr/>
            </a:pPr>
            <a:r>
              <a:rPr lang="en-US" dirty="0" smtClean="0"/>
              <a:t>Ways to relieve an increase in ICP</a:t>
            </a:r>
          </a:p>
        </p:txBody>
      </p:sp>
      <p:sp>
        <p:nvSpPr>
          <p:cNvPr id="3" name="Content Placeholder 2"/>
          <p:cNvSpPr>
            <a:spLocks noGrp="1"/>
          </p:cNvSpPr>
          <p:nvPr>
            <p:ph sz="half" idx="1"/>
          </p:nvPr>
        </p:nvSpPr>
        <p:spPr/>
        <p:txBody>
          <a:bodyPr rtlCol="0">
            <a:normAutofit lnSpcReduction="10000"/>
          </a:bodyPr>
          <a:lstStyle/>
          <a:p>
            <a:pPr eaLnBrk="1" fontAlgn="auto" hangingPunct="1">
              <a:spcAft>
                <a:spcPts val="0"/>
              </a:spcAft>
              <a:buFont typeface="Arial" pitchFamily="34" charset="0"/>
              <a:buBlip>
                <a:blip r:embed="rId3"/>
              </a:buBlip>
              <a:defRPr/>
            </a:pPr>
            <a:r>
              <a:rPr lang="en-US" dirty="0" smtClean="0"/>
              <a:t>Maintaining Oxygenation</a:t>
            </a:r>
          </a:p>
          <a:p>
            <a:pPr lvl="1" eaLnBrk="1" fontAlgn="auto" hangingPunct="1">
              <a:spcAft>
                <a:spcPts val="0"/>
              </a:spcAft>
              <a:buFont typeface="Arial" pitchFamily="34" charset="0"/>
              <a:buBlip>
                <a:blip r:embed="rId4"/>
              </a:buBlip>
              <a:defRPr/>
            </a:pPr>
            <a:r>
              <a:rPr lang="en-US" dirty="0" smtClean="0"/>
              <a:t>Maintain a patent airway</a:t>
            </a:r>
          </a:p>
          <a:p>
            <a:pPr lvl="1" eaLnBrk="1" fontAlgn="auto" hangingPunct="1">
              <a:spcAft>
                <a:spcPts val="0"/>
              </a:spcAft>
              <a:buFont typeface="Arial" pitchFamily="34" charset="0"/>
              <a:buBlip>
                <a:blip r:embed="rId4"/>
              </a:buBlip>
              <a:defRPr/>
            </a:pPr>
            <a:r>
              <a:rPr lang="en-US" dirty="0" smtClean="0"/>
              <a:t>Discourage coughing and straining</a:t>
            </a:r>
          </a:p>
          <a:p>
            <a:pPr lvl="1" eaLnBrk="1" fontAlgn="auto" hangingPunct="1">
              <a:spcAft>
                <a:spcPts val="0"/>
              </a:spcAft>
              <a:buFont typeface="Arial" pitchFamily="34" charset="0"/>
              <a:buBlip>
                <a:blip r:embed="rId4"/>
              </a:buBlip>
              <a:defRPr/>
            </a:pPr>
            <a:r>
              <a:rPr lang="en-US" dirty="0" smtClean="0"/>
              <a:t>Auscultate lungs every 8 hours</a:t>
            </a:r>
          </a:p>
          <a:p>
            <a:pPr lvl="1" eaLnBrk="1" fontAlgn="auto" hangingPunct="1">
              <a:spcAft>
                <a:spcPts val="0"/>
              </a:spcAft>
              <a:buFont typeface="Arial" pitchFamily="34" charset="0"/>
              <a:buBlip>
                <a:blip r:embed="rId4"/>
              </a:buBlip>
              <a:defRPr/>
            </a:pPr>
            <a:r>
              <a:rPr lang="en-US" dirty="0" smtClean="0"/>
              <a:t>Monitor ABGs and Pulse oxymetry</a:t>
            </a:r>
          </a:p>
          <a:p>
            <a:pPr lvl="1" eaLnBrk="1" fontAlgn="auto" hangingPunct="1">
              <a:spcAft>
                <a:spcPts val="0"/>
              </a:spcAft>
              <a:buFont typeface="Arial" pitchFamily="34" charset="0"/>
              <a:buBlip>
                <a:blip r:embed="rId4"/>
              </a:buBlip>
              <a:defRPr/>
            </a:pPr>
            <a:r>
              <a:rPr lang="en-US" dirty="0" smtClean="0"/>
              <a:t>Optimize hemoglobin saturation</a:t>
            </a:r>
          </a:p>
          <a:p>
            <a:pPr eaLnBrk="1" fontAlgn="auto" hangingPunct="1">
              <a:spcAft>
                <a:spcPts val="0"/>
              </a:spcAft>
              <a:buFont typeface="Arial" pitchFamily="34" charset="0"/>
              <a:buNone/>
              <a:defRPr/>
            </a:pPr>
            <a:endParaRPr lang="en-US" dirty="0" smtClean="0"/>
          </a:p>
        </p:txBody>
      </p:sp>
      <p:sp>
        <p:nvSpPr>
          <p:cNvPr id="4" name="Content Placeholder 3"/>
          <p:cNvSpPr>
            <a:spLocks noGrp="1"/>
          </p:cNvSpPr>
          <p:nvPr>
            <p:ph sz="half" idx="2"/>
          </p:nvPr>
        </p:nvSpPr>
        <p:spPr/>
        <p:txBody>
          <a:bodyPr rtlCol="0">
            <a:normAutofit lnSpcReduction="10000"/>
          </a:bodyPr>
          <a:lstStyle/>
          <a:p>
            <a:pPr eaLnBrk="1" fontAlgn="auto" hangingPunct="1">
              <a:spcAft>
                <a:spcPts val="0"/>
              </a:spcAft>
              <a:buFont typeface="Arial" pitchFamily="34" charset="0"/>
              <a:buBlip>
                <a:blip r:embed="rId3"/>
              </a:buBlip>
              <a:defRPr/>
            </a:pPr>
            <a:r>
              <a:rPr lang="en-US" dirty="0" smtClean="0"/>
              <a:t>Reducing Metabolic Demands</a:t>
            </a:r>
          </a:p>
          <a:p>
            <a:pPr lvl="1" eaLnBrk="1" fontAlgn="auto" hangingPunct="1">
              <a:spcAft>
                <a:spcPts val="0"/>
              </a:spcAft>
              <a:buFont typeface="Arial" pitchFamily="34" charset="0"/>
              <a:buBlip>
                <a:blip r:embed="rId4"/>
              </a:buBlip>
              <a:defRPr/>
            </a:pPr>
            <a:r>
              <a:rPr lang="en-US" dirty="0" smtClean="0"/>
              <a:t>High doses of barbiturates </a:t>
            </a:r>
          </a:p>
          <a:p>
            <a:pPr lvl="1" eaLnBrk="1" fontAlgn="auto" hangingPunct="1">
              <a:spcAft>
                <a:spcPts val="0"/>
              </a:spcAft>
              <a:buFont typeface="Arial" pitchFamily="34" charset="0"/>
              <a:buBlip>
                <a:blip r:embed="rId4"/>
              </a:buBlip>
              <a:defRPr/>
            </a:pPr>
            <a:r>
              <a:rPr lang="en-US" dirty="0" smtClean="0"/>
              <a:t>Paralytics</a:t>
            </a:r>
          </a:p>
          <a:p>
            <a:pPr eaLnBrk="1" fontAlgn="auto" hangingPunct="1">
              <a:spcAft>
                <a:spcPts val="0"/>
              </a:spcAft>
              <a:buFont typeface="Arial" pitchFamily="34" charset="0"/>
              <a:buNone/>
              <a:defRPr/>
            </a:pP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rtlCol="0">
            <a:normAutofit fontScale="90000"/>
          </a:bodyPr>
          <a:lstStyle/>
          <a:p>
            <a:pPr eaLnBrk="1" fontAlgn="auto" hangingPunct="1">
              <a:spcAft>
                <a:spcPts val="0"/>
              </a:spcAft>
              <a:defRPr/>
            </a:pPr>
            <a:r>
              <a:rPr lang="en-US" dirty="0" smtClean="0"/>
              <a:t>Due to the use of paralyzing agents patient will require:</a:t>
            </a:r>
          </a:p>
        </p:txBody>
      </p:sp>
      <p:sp>
        <p:nvSpPr>
          <p:cNvPr id="11267" name="Content Placeholder 2"/>
          <p:cNvSpPr>
            <a:spLocks noGrp="1"/>
          </p:cNvSpPr>
          <p:nvPr>
            <p:ph idx="1"/>
          </p:nvPr>
        </p:nvSpPr>
        <p:spPr>
          <a:xfrm>
            <a:off x="1295400" y="1981200"/>
            <a:ext cx="6400800" cy="3733800"/>
          </a:xfrm>
        </p:spPr>
        <p:txBody>
          <a:bodyPr/>
          <a:lstStyle/>
          <a:p>
            <a:pPr eaLnBrk="1" hangingPunct="1">
              <a:buFont typeface="Arial" charset="0"/>
              <a:buBlip>
                <a:blip r:embed="rId3"/>
              </a:buBlip>
            </a:pPr>
            <a:r>
              <a:rPr lang="en-US" smtClean="0"/>
              <a:t>Continuous cardiac monitoring</a:t>
            </a:r>
          </a:p>
          <a:p>
            <a:pPr eaLnBrk="1" hangingPunct="1">
              <a:buFont typeface="Arial" charset="0"/>
              <a:buBlip>
                <a:blip r:embed="rId3"/>
              </a:buBlip>
            </a:pPr>
            <a:r>
              <a:rPr lang="en-US" smtClean="0"/>
              <a:t>Endotracheal intubation</a:t>
            </a:r>
          </a:p>
          <a:p>
            <a:pPr eaLnBrk="1" hangingPunct="1">
              <a:buFont typeface="Arial" charset="0"/>
              <a:buBlip>
                <a:blip r:embed="rId3"/>
              </a:buBlip>
            </a:pPr>
            <a:r>
              <a:rPr lang="en-US" smtClean="0"/>
              <a:t>Mechanical ventilation</a:t>
            </a:r>
          </a:p>
          <a:p>
            <a:pPr eaLnBrk="1" hangingPunct="1">
              <a:buFont typeface="Arial" charset="0"/>
              <a:buBlip>
                <a:blip r:embed="rId3"/>
              </a:buBlip>
            </a:pPr>
            <a:r>
              <a:rPr lang="en-US" smtClean="0"/>
              <a:t>ICP monitoring</a:t>
            </a:r>
          </a:p>
          <a:p>
            <a:pPr eaLnBrk="1" hangingPunct="1">
              <a:buFont typeface="Arial" charset="0"/>
              <a:buBlip>
                <a:blip r:embed="rId3"/>
              </a:buBlip>
            </a:pPr>
            <a:r>
              <a:rPr lang="en-US" smtClean="0"/>
              <a:t>Arterial pressure monitoring</a:t>
            </a:r>
          </a:p>
          <a:p>
            <a:pPr eaLnBrk="1" hangingPunct="1">
              <a:buFont typeface="Arial" charset="0"/>
              <a:buNone/>
            </a:pPr>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rtlCol="0">
            <a:normAutofit/>
          </a:bodyPr>
          <a:lstStyle/>
          <a:p>
            <a:pPr eaLnBrk="1" fontAlgn="auto" hangingPunct="1">
              <a:spcAft>
                <a:spcPts val="0"/>
              </a:spcAft>
              <a:defRPr/>
            </a:pPr>
            <a:r>
              <a:rPr lang="en-US" dirty="0" smtClean="0"/>
              <a:t>Monitoring ICP</a:t>
            </a:r>
          </a:p>
        </p:txBody>
      </p:sp>
      <p:sp>
        <p:nvSpPr>
          <p:cNvPr id="3" name="Content Placeholder 2"/>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None/>
              <a:defRPr/>
            </a:pPr>
            <a:r>
              <a:rPr lang="en-US" u="sng" dirty="0" smtClean="0"/>
              <a:t>Ventriculostomy:</a:t>
            </a:r>
            <a:endParaRPr lang="en-US" dirty="0" smtClean="0"/>
          </a:p>
          <a:p>
            <a:pPr eaLnBrk="1" fontAlgn="auto" hangingPunct="1">
              <a:spcAft>
                <a:spcPts val="0"/>
              </a:spcAft>
              <a:buFont typeface="Arial" pitchFamily="34" charset="0"/>
              <a:buBlip>
                <a:blip r:embed="rId3"/>
              </a:buBlip>
              <a:defRPr/>
            </a:pPr>
            <a:r>
              <a:rPr lang="en-US" dirty="0" smtClean="0"/>
              <a:t>AKA Ventricular Catheter Monitoring Device</a:t>
            </a:r>
          </a:p>
          <a:p>
            <a:pPr eaLnBrk="1" fontAlgn="auto" hangingPunct="1">
              <a:spcAft>
                <a:spcPts val="0"/>
              </a:spcAft>
              <a:buFont typeface="Arial" pitchFamily="34" charset="0"/>
              <a:buBlip>
                <a:blip r:embed="rId3"/>
              </a:buBlip>
              <a:defRPr/>
            </a:pPr>
            <a:r>
              <a:rPr lang="en-US" dirty="0" smtClean="0"/>
              <a:t>Fine bore catheter is inserted into the non-dominant hemisphere of the brain</a:t>
            </a:r>
          </a:p>
          <a:p>
            <a:pPr eaLnBrk="1" fontAlgn="auto" hangingPunct="1">
              <a:spcAft>
                <a:spcPts val="0"/>
              </a:spcAft>
              <a:buFont typeface="Arial" pitchFamily="34" charset="0"/>
              <a:buBlip>
                <a:blip r:embed="rId3"/>
              </a:buBlip>
              <a:defRPr/>
            </a:pPr>
            <a:r>
              <a:rPr lang="en-US" dirty="0" smtClean="0"/>
              <a:t>Catheter connected to a transducer that monitors the ICP and Records data-Oscillator scope</a:t>
            </a:r>
          </a:p>
          <a:p>
            <a:pPr eaLnBrk="1" fontAlgn="auto" hangingPunct="1">
              <a:spcAft>
                <a:spcPts val="0"/>
              </a:spcAft>
              <a:buFont typeface="Arial" pitchFamily="34" charset="0"/>
              <a:buBlip>
                <a:blip r:embed="rId3"/>
              </a:buBlip>
              <a:defRPr/>
            </a:pPr>
            <a:r>
              <a:rPr lang="en-US" dirty="0" smtClean="0"/>
              <a:t>Allows for ICP relief by allowing for CSF release thus relieving </a:t>
            </a:r>
            <a:r>
              <a:rPr lang="en-US" dirty="0" err="1" smtClean="0"/>
              <a:t>intercranial</a:t>
            </a:r>
            <a:r>
              <a:rPr lang="en-US" dirty="0" smtClean="0"/>
              <a:t> HTN</a:t>
            </a:r>
          </a:p>
          <a:p>
            <a:pPr eaLnBrk="1" fontAlgn="auto" hangingPunct="1">
              <a:spcAft>
                <a:spcPts val="0"/>
              </a:spcAft>
              <a:buFont typeface="Arial" pitchFamily="34" charset="0"/>
              <a:buBlip>
                <a:blip r:embed="rId3"/>
              </a:buBlip>
              <a:defRPr/>
            </a:pPr>
            <a:r>
              <a:rPr lang="en-US" dirty="0" err="1" smtClean="0"/>
              <a:t>Intraventricular</a:t>
            </a:r>
            <a:r>
              <a:rPr lang="en-US" dirty="0" smtClean="0"/>
              <a:t> Med Administration access</a:t>
            </a:r>
          </a:p>
          <a:p>
            <a:pPr eaLnBrk="1" fontAlgn="auto" hangingPunct="1">
              <a:spcAft>
                <a:spcPts val="0"/>
              </a:spcAft>
              <a:buFont typeface="Arial" pitchFamily="34" charset="0"/>
              <a:buBlip>
                <a:blip r:embed="rId3"/>
              </a:buBlip>
              <a:defRPr/>
            </a:pPr>
            <a:r>
              <a:rPr lang="en-US" dirty="0" smtClean="0"/>
              <a:t>Air or contrast administration for </a:t>
            </a:r>
            <a:r>
              <a:rPr lang="en-US" dirty="0" err="1" smtClean="0"/>
              <a:t>Ventriculography</a:t>
            </a:r>
            <a:endParaRPr 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4800600"/>
            <a:ext cx="5486400" cy="838200"/>
          </a:xfrm>
          <a:solidFill>
            <a:schemeClr val="accent2">
              <a:lumMod val="40000"/>
              <a:lumOff val="60000"/>
            </a:schemeClr>
          </a:solidFill>
        </p:spPr>
        <p:txBody>
          <a:bodyPr rtlCol="0">
            <a:normAutofit/>
          </a:bodyPr>
          <a:lstStyle/>
          <a:p>
            <a:pPr algn="ctr" eaLnBrk="1" fontAlgn="auto" hangingPunct="1">
              <a:spcAft>
                <a:spcPts val="0"/>
              </a:spcAft>
              <a:defRPr/>
            </a:pPr>
            <a:r>
              <a:rPr lang="en-US" dirty="0" smtClean="0"/>
              <a:t>Ventriculostomy with fiber optic transducer-tipped device </a:t>
            </a:r>
          </a:p>
        </p:txBody>
      </p:sp>
      <p:pic>
        <p:nvPicPr>
          <p:cNvPr id="13315" name="Picture 2"/>
          <p:cNvPicPr>
            <a:picLocks noGrp="1" noChangeAspect="1" noChangeArrowheads="1"/>
          </p:cNvPicPr>
          <p:nvPr>
            <p:ph type="pic" idx="1"/>
          </p:nvPr>
        </p:nvPicPr>
        <p:blipFill>
          <a:blip r:embed="rId3"/>
          <a:srcRect t="5951" b="5951"/>
          <a:stretch>
            <a:fillRect/>
          </a:stretch>
        </p:blipFill>
        <p:spPr>
          <a:xfrm>
            <a:off x="2667000" y="609600"/>
            <a:ext cx="5486400" cy="4114800"/>
          </a:xfrm>
          <a:noFill/>
        </p:spPr>
      </p:pic>
      <p:sp>
        <p:nvSpPr>
          <p:cNvPr id="4" name="TextBox 3"/>
          <p:cNvSpPr txBox="1"/>
          <p:nvPr/>
        </p:nvSpPr>
        <p:spPr>
          <a:xfrm>
            <a:off x="304800" y="762000"/>
            <a:ext cx="2286000" cy="5354638"/>
          </a:xfrm>
          <a:prstGeom prst="rect">
            <a:avLst/>
          </a:prstGeom>
          <a:noFill/>
        </p:spPr>
        <p:txBody>
          <a:bodyPr>
            <a:spAutoFit/>
          </a:bodyPr>
          <a:lstStyle/>
          <a:p>
            <a:pPr>
              <a:lnSpc>
                <a:spcPct val="150000"/>
              </a:lnSpc>
              <a:defRPr/>
            </a:pPr>
            <a:r>
              <a:rPr lang="en-US" u="sng" dirty="0"/>
              <a:t>Complication of Ventriculostomy:</a:t>
            </a:r>
            <a:endParaRPr lang="en-US" dirty="0"/>
          </a:p>
          <a:p>
            <a:pPr>
              <a:lnSpc>
                <a:spcPct val="150000"/>
              </a:lnSpc>
              <a:buFontTx/>
              <a:buBlip>
                <a:blip r:embed="rId4"/>
              </a:buBlip>
              <a:defRPr/>
            </a:pPr>
            <a:r>
              <a:rPr lang="en-US" dirty="0"/>
              <a:t>Infection</a:t>
            </a:r>
          </a:p>
          <a:p>
            <a:pPr>
              <a:lnSpc>
                <a:spcPct val="150000"/>
              </a:lnSpc>
              <a:buFontTx/>
              <a:buBlip>
                <a:blip r:embed="rId4"/>
              </a:buBlip>
              <a:defRPr/>
            </a:pPr>
            <a:r>
              <a:rPr lang="en-US" dirty="0"/>
              <a:t>Meningitis</a:t>
            </a:r>
          </a:p>
          <a:p>
            <a:pPr marL="168275" indent="-168275">
              <a:lnSpc>
                <a:spcPct val="150000"/>
              </a:lnSpc>
              <a:buFontTx/>
              <a:buBlip>
                <a:blip r:embed="rId4"/>
              </a:buBlip>
              <a:defRPr/>
            </a:pPr>
            <a:r>
              <a:rPr lang="en-US" dirty="0"/>
              <a:t>Ventricular Collapse</a:t>
            </a:r>
          </a:p>
          <a:p>
            <a:pPr marL="228600" indent="-228600">
              <a:lnSpc>
                <a:spcPct val="150000"/>
              </a:lnSpc>
              <a:buFontTx/>
              <a:buBlip>
                <a:blip r:embed="rId4"/>
              </a:buBlip>
              <a:defRPr/>
            </a:pPr>
            <a:r>
              <a:rPr lang="en-US" dirty="0"/>
              <a:t>Occlusion of catheter device by brain or blood materials</a:t>
            </a:r>
          </a:p>
          <a:p>
            <a:pPr marL="228600" indent="-228600">
              <a:lnSpc>
                <a:spcPct val="150000"/>
              </a:lnSpc>
              <a:buFontTx/>
              <a:buBlip>
                <a:blip r:embed="rId4"/>
              </a:buBlip>
              <a:defRPr/>
            </a:pPr>
            <a:r>
              <a:rPr lang="en-US" dirty="0"/>
              <a:t>Problems with monitoring system</a:t>
            </a:r>
          </a:p>
          <a:p>
            <a:pPr>
              <a:defRPr/>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rtlCol="0">
            <a:normAutofit/>
          </a:bodyPr>
          <a:lstStyle/>
          <a:p>
            <a:pPr eaLnBrk="1" fontAlgn="auto" hangingPunct="1">
              <a:spcAft>
                <a:spcPts val="0"/>
              </a:spcAft>
              <a:defRPr/>
            </a:pPr>
            <a:r>
              <a:rPr lang="en-US" dirty="0" smtClean="0"/>
              <a:t>Monitoring ICP </a:t>
            </a:r>
            <a:r>
              <a:rPr lang="en-US" sz="3600" dirty="0" smtClean="0"/>
              <a:t>(continued)</a:t>
            </a:r>
          </a:p>
        </p:txBody>
      </p:sp>
      <p:sp>
        <p:nvSpPr>
          <p:cNvPr id="3" name="Content Placeholder 2"/>
          <p:cNvSpPr>
            <a:spLocks noGrp="1"/>
          </p:cNvSpPr>
          <p:nvPr>
            <p:ph idx="1"/>
          </p:nvPr>
        </p:nvSpPr>
        <p:spPr/>
        <p:txBody>
          <a:bodyPr rtlCol="0">
            <a:normAutofit fontScale="92500"/>
          </a:bodyPr>
          <a:lstStyle/>
          <a:p>
            <a:pPr eaLnBrk="1" fontAlgn="auto" hangingPunct="1">
              <a:spcAft>
                <a:spcPts val="0"/>
              </a:spcAft>
              <a:buFont typeface="Arial" pitchFamily="34" charset="0"/>
              <a:buNone/>
              <a:defRPr/>
            </a:pPr>
            <a:r>
              <a:rPr lang="en-US" u="sng" dirty="0" smtClean="0"/>
              <a:t>Subarachnoid Screw or Bolt:</a:t>
            </a:r>
            <a:endParaRPr lang="en-US" dirty="0" smtClean="0"/>
          </a:p>
          <a:p>
            <a:pPr eaLnBrk="1" fontAlgn="auto" hangingPunct="1">
              <a:spcAft>
                <a:spcPts val="0"/>
              </a:spcAft>
              <a:buFont typeface="Arial" pitchFamily="34" charset="0"/>
              <a:buBlip>
                <a:blip r:embed="rId3"/>
              </a:buBlip>
              <a:defRPr/>
            </a:pPr>
            <a:r>
              <a:rPr lang="en-US" dirty="0" smtClean="0"/>
              <a:t>Screw or bolt is a hollow screw that is inserted through a hole drilled in the skull and through a hole cut in the dura mater in to the subarachnoid space.</a:t>
            </a:r>
          </a:p>
          <a:p>
            <a:pPr lvl="1" eaLnBrk="1" fontAlgn="auto" hangingPunct="1">
              <a:spcAft>
                <a:spcPts val="0"/>
              </a:spcAft>
              <a:buFont typeface="Arial" pitchFamily="34" charset="0"/>
              <a:buBlip>
                <a:blip r:embed="rId4"/>
              </a:buBlip>
              <a:defRPr/>
            </a:pPr>
            <a:r>
              <a:rPr lang="en-US" dirty="0" smtClean="0"/>
              <a:t>Hollow screw avoids complications from brain shifting </a:t>
            </a:r>
          </a:p>
          <a:p>
            <a:pPr lvl="1" eaLnBrk="1" fontAlgn="auto" hangingPunct="1">
              <a:spcAft>
                <a:spcPts val="0"/>
              </a:spcAft>
              <a:buFont typeface="Arial" pitchFamily="34" charset="0"/>
              <a:buBlip>
                <a:blip r:embed="rId4"/>
              </a:buBlip>
              <a:defRPr/>
            </a:pPr>
            <a:r>
              <a:rPr lang="en-US" dirty="0" smtClean="0"/>
              <a:t>Doesn’t require ventricular puncture</a:t>
            </a:r>
          </a:p>
          <a:p>
            <a:pPr lvl="1" eaLnBrk="1" fontAlgn="auto" hangingPunct="1">
              <a:spcAft>
                <a:spcPts val="0"/>
              </a:spcAft>
              <a:buFont typeface="Arial" pitchFamily="34" charset="0"/>
              <a:buBlip>
                <a:blip r:embed="rId4"/>
              </a:buBlip>
              <a:defRPr/>
            </a:pPr>
            <a:r>
              <a:rPr lang="en-US" dirty="0" smtClean="0"/>
              <a:t>Infection &amp; clogging screw with brain matter affecting readings</a:t>
            </a:r>
          </a:p>
          <a:p>
            <a:pPr eaLnBrk="1" fontAlgn="auto" hangingPunct="1">
              <a:spcAft>
                <a:spcPts val="0"/>
              </a:spcAft>
              <a:buFont typeface="Arial" pitchFamily="34" charset="0"/>
              <a:buNone/>
              <a:defRPr/>
            </a:pP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5410200"/>
            <a:ext cx="5486400" cy="609600"/>
          </a:xfrm>
          <a:solidFill>
            <a:schemeClr val="accent2">
              <a:lumMod val="40000"/>
              <a:lumOff val="60000"/>
            </a:schemeClr>
          </a:solidFill>
        </p:spPr>
        <p:txBody>
          <a:bodyPr rtlCol="0">
            <a:normAutofit/>
          </a:bodyPr>
          <a:lstStyle/>
          <a:p>
            <a:pPr algn="ctr" eaLnBrk="1" fontAlgn="auto" hangingPunct="1">
              <a:spcAft>
                <a:spcPts val="0"/>
              </a:spcAft>
              <a:defRPr/>
            </a:pPr>
            <a:r>
              <a:rPr lang="en-US" dirty="0" smtClean="0"/>
              <a:t>Subarachnoid screw or bolt</a:t>
            </a:r>
          </a:p>
        </p:txBody>
      </p:sp>
      <p:pic>
        <p:nvPicPr>
          <p:cNvPr id="15363" name="Picture 6"/>
          <p:cNvPicPr>
            <a:picLocks noGrp="1" noChangeAspect="1" noChangeArrowheads="1"/>
          </p:cNvPicPr>
          <p:nvPr>
            <p:ph type="pic" idx="1"/>
          </p:nvPr>
        </p:nvPicPr>
        <p:blipFill>
          <a:blip r:embed="rId3"/>
          <a:srcRect t="8919" b="8919"/>
          <a:stretch>
            <a:fillRect/>
          </a:stretch>
        </p:blipFill>
        <p:spPr>
          <a:xfrm>
            <a:off x="1828800" y="609600"/>
            <a:ext cx="4800600" cy="4295775"/>
          </a:xfr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rtlCol="0">
            <a:normAutofit/>
          </a:bodyPr>
          <a:lstStyle/>
          <a:p>
            <a:pPr eaLnBrk="1" fontAlgn="auto" hangingPunct="1">
              <a:spcAft>
                <a:spcPts val="0"/>
              </a:spcAft>
              <a:defRPr/>
            </a:pPr>
            <a:r>
              <a:rPr lang="en-US" dirty="0" smtClean="0"/>
              <a:t>Monitoring ICP </a:t>
            </a:r>
            <a:r>
              <a:rPr lang="en-US" sz="3600" dirty="0" smtClean="0"/>
              <a:t>(continued)</a:t>
            </a:r>
            <a:endParaRPr lang="en-US" dirty="0" smtClean="0"/>
          </a:p>
        </p:txBody>
      </p:sp>
      <p:sp>
        <p:nvSpPr>
          <p:cNvPr id="16387" name="Content Placeholder 2"/>
          <p:cNvSpPr>
            <a:spLocks noGrp="1"/>
          </p:cNvSpPr>
          <p:nvPr>
            <p:ph idx="1"/>
          </p:nvPr>
        </p:nvSpPr>
        <p:spPr/>
        <p:txBody>
          <a:bodyPr/>
          <a:lstStyle/>
          <a:p>
            <a:pPr eaLnBrk="1" hangingPunct="1">
              <a:buFont typeface="Arial" charset="0"/>
              <a:buNone/>
            </a:pPr>
            <a:r>
              <a:rPr lang="en-US" u="sng" smtClean="0"/>
              <a:t>Epidural Sensor</a:t>
            </a:r>
            <a:r>
              <a:rPr lang="en-US" smtClean="0"/>
              <a:t>:</a:t>
            </a:r>
          </a:p>
          <a:p>
            <a:pPr eaLnBrk="1" hangingPunct="1">
              <a:buFont typeface="Arial" charset="0"/>
              <a:buBlip>
                <a:blip r:embed="rId3"/>
              </a:buBlip>
            </a:pPr>
            <a:r>
              <a:rPr lang="en-US" smtClean="0"/>
              <a:t> Epidural Device is placed through a burr hole drilled in the skull, just over the epidural covering. Uses pneumatic pressure to signal an alarm for pressure abnormalities.</a:t>
            </a:r>
          </a:p>
          <a:p>
            <a:pPr lvl="1" eaLnBrk="1" hangingPunct="1">
              <a:buFont typeface="Arial" charset="0"/>
              <a:buBlip>
                <a:blip r:embed="rId4"/>
              </a:buBlip>
            </a:pPr>
            <a:r>
              <a:rPr lang="en-US" smtClean="0"/>
              <a:t>Epidural lining is not perforated, thus less invasive &amp; less infection</a:t>
            </a:r>
          </a:p>
          <a:p>
            <a:pPr lvl="1" eaLnBrk="1" hangingPunct="1">
              <a:buFont typeface="Arial" charset="0"/>
              <a:buBlip>
                <a:blip r:embed="rId4"/>
              </a:buBlip>
            </a:pPr>
            <a:r>
              <a:rPr lang="en-US" smtClean="0"/>
              <a:t>Cannot relieve excess CSF.</a:t>
            </a:r>
          </a:p>
          <a:p>
            <a:pPr eaLnBrk="1" hangingPunct="1">
              <a:buFont typeface="Arial" charset="0"/>
              <a:buNone/>
            </a:pPr>
            <a:endParaRPr lang="en-US"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rtlCol="0">
            <a:normAutofit/>
          </a:bodyPr>
          <a:lstStyle/>
          <a:p>
            <a:pPr eaLnBrk="1" fontAlgn="auto" hangingPunct="1">
              <a:spcAft>
                <a:spcPts val="0"/>
              </a:spcAft>
              <a:defRPr/>
            </a:pPr>
            <a:r>
              <a:rPr lang="en-US" dirty="0" smtClean="0"/>
              <a:t>Monitoring ICP </a:t>
            </a:r>
            <a:r>
              <a:rPr lang="en-US" sz="3600" dirty="0" smtClean="0"/>
              <a:t>(continued)</a:t>
            </a:r>
            <a:endParaRPr lang="en-US" dirty="0" smtClean="0"/>
          </a:p>
        </p:txBody>
      </p:sp>
      <p:sp>
        <p:nvSpPr>
          <p:cNvPr id="17411" name="Content Placeholder 2"/>
          <p:cNvSpPr>
            <a:spLocks noGrp="1"/>
          </p:cNvSpPr>
          <p:nvPr>
            <p:ph idx="1"/>
          </p:nvPr>
        </p:nvSpPr>
        <p:spPr/>
        <p:txBody>
          <a:bodyPr/>
          <a:lstStyle/>
          <a:p>
            <a:pPr eaLnBrk="1" hangingPunct="1">
              <a:buFont typeface="Arial" charset="0"/>
              <a:buNone/>
            </a:pPr>
            <a:r>
              <a:rPr lang="en-US" u="sng" smtClean="0"/>
              <a:t>Fiber Optic Sensor</a:t>
            </a:r>
            <a:endParaRPr lang="en-US" smtClean="0"/>
          </a:p>
          <a:p>
            <a:pPr eaLnBrk="1" hangingPunct="1">
              <a:buFont typeface="Arial" charset="0"/>
              <a:buBlip>
                <a:blip r:embed="rId3"/>
              </a:buBlip>
            </a:pPr>
            <a:r>
              <a:rPr lang="en-US" smtClean="0"/>
              <a:t>Fiber Optic device can be inserted into the ventricle, subarachnoid  and subdural space. Mini-Transducer converts ICP readings into electronic digital monitoring</a:t>
            </a:r>
          </a:p>
          <a:p>
            <a:pPr lvl="1" eaLnBrk="1" hangingPunct="1">
              <a:buFont typeface="Arial" charset="0"/>
              <a:buBlip>
                <a:blip r:embed="rId4"/>
              </a:buBlip>
            </a:pPr>
            <a:r>
              <a:rPr lang="en-US" smtClean="0"/>
              <a:t> When inserted in to the ventricle can allow for CSF withdrawal.</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rtlCol="0">
            <a:normAutofit/>
          </a:bodyPr>
          <a:lstStyle/>
          <a:p>
            <a:pPr eaLnBrk="1" fontAlgn="auto" hangingPunct="1">
              <a:spcAft>
                <a:spcPts val="0"/>
              </a:spcAft>
              <a:defRPr/>
            </a:pPr>
            <a:r>
              <a:rPr lang="en-US" dirty="0" smtClean="0"/>
              <a:t>Trending ICP Values</a:t>
            </a:r>
          </a:p>
        </p:txBody>
      </p:sp>
      <p:sp>
        <p:nvSpPr>
          <p:cNvPr id="3" name="Content Placeholder 2"/>
          <p:cNvSpPr>
            <a:spLocks noGrp="1"/>
          </p:cNvSpPr>
          <p:nvPr>
            <p:ph sz="half" idx="1"/>
          </p:nvPr>
        </p:nvSpPr>
        <p:spPr/>
        <p:txBody>
          <a:bodyPr rtlCol="0">
            <a:normAutofit fontScale="92500" lnSpcReduction="10000"/>
          </a:bodyPr>
          <a:lstStyle/>
          <a:p>
            <a:pPr eaLnBrk="1" fontAlgn="auto" hangingPunct="1">
              <a:spcAft>
                <a:spcPts val="0"/>
              </a:spcAft>
              <a:buFont typeface="Arial" pitchFamily="34" charset="0"/>
              <a:buNone/>
              <a:defRPr/>
            </a:pPr>
            <a:r>
              <a:rPr lang="en-US" u="sng" dirty="0" smtClean="0"/>
              <a:t>ICP Waves:</a:t>
            </a:r>
            <a:endParaRPr lang="en-US" dirty="0" smtClean="0"/>
          </a:p>
          <a:p>
            <a:pPr eaLnBrk="1" fontAlgn="auto" hangingPunct="1">
              <a:spcAft>
                <a:spcPts val="0"/>
              </a:spcAft>
              <a:buFont typeface="Arial" pitchFamily="34" charset="0"/>
              <a:buBlip>
                <a:blip r:embed="rId3"/>
              </a:buBlip>
              <a:defRPr/>
            </a:pPr>
            <a:r>
              <a:rPr lang="en-US" dirty="0" smtClean="0"/>
              <a:t>A Waves-Can last 5-20 minutes with amplitudes between 50-100 mmHg</a:t>
            </a:r>
          </a:p>
          <a:p>
            <a:pPr eaLnBrk="1" fontAlgn="auto" hangingPunct="1">
              <a:spcAft>
                <a:spcPts val="0"/>
              </a:spcAft>
              <a:buFont typeface="Arial" pitchFamily="34" charset="0"/>
              <a:buBlip>
                <a:blip r:embed="rId3"/>
              </a:buBlip>
              <a:defRPr/>
            </a:pPr>
            <a:r>
              <a:rPr lang="en-US" dirty="0" smtClean="0"/>
              <a:t>B Waves-30 seconds to 2 minutes with amplitudes up to 50 mmHg</a:t>
            </a:r>
          </a:p>
          <a:p>
            <a:pPr eaLnBrk="1" fontAlgn="auto" hangingPunct="1">
              <a:spcAft>
                <a:spcPts val="0"/>
              </a:spcAft>
              <a:buFont typeface="Arial" pitchFamily="34" charset="0"/>
              <a:buBlip>
                <a:blip r:embed="rId3"/>
              </a:buBlip>
              <a:defRPr/>
            </a:pPr>
            <a:r>
              <a:rPr lang="en-US" dirty="0" smtClean="0"/>
              <a:t>C Waves – Occur up 6 times a minute with amplitudes up to 25 mmHg</a:t>
            </a:r>
          </a:p>
          <a:p>
            <a:pPr eaLnBrk="1" fontAlgn="auto" hangingPunct="1">
              <a:spcAft>
                <a:spcPts val="0"/>
              </a:spcAft>
              <a:buFont typeface="Arial" pitchFamily="34" charset="0"/>
              <a:buNone/>
              <a:defRPr/>
            </a:pPr>
            <a:endParaRPr lang="en-US" dirty="0" smtClean="0"/>
          </a:p>
        </p:txBody>
      </p:sp>
      <p:pic>
        <p:nvPicPr>
          <p:cNvPr id="18436" name="Content Placeholder 4" descr="F3551-061-004"/>
          <p:cNvPicPr>
            <a:picLocks noGrp="1" noChangeAspect="1" noChangeArrowheads="1"/>
          </p:cNvPicPr>
          <p:nvPr>
            <p:ph sz="half" idx="2"/>
          </p:nvPr>
        </p:nvPicPr>
        <p:blipFill>
          <a:blip r:embed="rId4"/>
          <a:srcRect/>
          <a:stretch>
            <a:fillRect/>
          </a:stretch>
        </p:blipFill>
        <p:spPr>
          <a:xfrm>
            <a:off x="4648200" y="2546350"/>
            <a:ext cx="4038600" cy="2633663"/>
          </a:xfr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rtlCol="0">
            <a:normAutofit/>
          </a:bodyPr>
          <a:lstStyle/>
          <a:p>
            <a:pPr eaLnBrk="1" fontAlgn="auto" hangingPunct="1">
              <a:spcAft>
                <a:spcPts val="0"/>
              </a:spcAft>
              <a:defRPr/>
            </a:pPr>
            <a:r>
              <a:rPr lang="en-US" dirty="0" smtClean="0"/>
              <a:t>New Trends in </a:t>
            </a:r>
            <a:r>
              <a:rPr lang="en-US" dirty="0" err="1" smtClean="0"/>
              <a:t>Neuro</a:t>
            </a:r>
            <a:r>
              <a:rPr lang="en-US" dirty="0" smtClean="0"/>
              <a:t> Monitoring</a:t>
            </a:r>
          </a:p>
        </p:txBody>
      </p:sp>
      <p:sp>
        <p:nvSpPr>
          <p:cNvPr id="3" name="Content Placeholder 2"/>
          <p:cNvSpPr>
            <a:spLocks noGrp="1"/>
          </p:cNvSpPr>
          <p:nvPr>
            <p:ph sz="half" idx="1"/>
          </p:nvPr>
        </p:nvSpPr>
        <p:spPr>
          <a:xfrm>
            <a:off x="457200" y="1600200"/>
            <a:ext cx="4419600" cy="4343400"/>
          </a:xfrm>
        </p:spPr>
        <p:txBody>
          <a:bodyPr rtlCol="0">
            <a:normAutofit fontScale="92500"/>
          </a:bodyPr>
          <a:lstStyle/>
          <a:p>
            <a:pPr eaLnBrk="1" fontAlgn="auto" hangingPunct="1">
              <a:spcAft>
                <a:spcPts val="0"/>
              </a:spcAft>
              <a:buFont typeface="Arial" pitchFamily="34" charset="0"/>
              <a:buBlip>
                <a:blip r:embed="rId3"/>
              </a:buBlip>
              <a:defRPr/>
            </a:pPr>
            <a:r>
              <a:rPr lang="en-US" sz="2400" dirty="0" err="1" smtClean="0"/>
              <a:t>Licox</a:t>
            </a:r>
            <a:r>
              <a:rPr lang="en-US" sz="2400" dirty="0" smtClean="0"/>
              <a:t> Catheter</a:t>
            </a:r>
          </a:p>
          <a:p>
            <a:pPr lvl="1" eaLnBrk="1" fontAlgn="auto" hangingPunct="1">
              <a:spcAft>
                <a:spcPts val="0"/>
              </a:spcAft>
              <a:buFont typeface="Arial" pitchFamily="34" charset="0"/>
              <a:buBlip>
                <a:blip r:embed="rId4"/>
              </a:buBlip>
              <a:defRPr/>
            </a:pPr>
            <a:r>
              <a:rPr lang="en-US" dirty="0" smtClean="0"/>
              <a:t>A 3 in 1 white matter catheter that measures ICP, Temperature, and end capillary tissue oxygen level. </a:t>
            </a:r>
          </a:p>
          <a:p>
            <a:pPr lvl="1" eaLnBrk="1" fontAlgn="auto" hangingPunct="1">
              <a:spcAft>
                <a:spcPts val="0"/>
              </a:spcAft>
              <a:buFont typeface="Arial" pitchFamily="34" charset="0"/>
              <a:buBlip>
                <a:blip r:embed="rId4"/>
              </a:buBlip>
              <a:defRPr/>
            </a:pPr>
            <a:r>
              <a:rPr lang="en-US" dirty="0" smtClean="0"/>
              <a:t>Gives real time feed back of ICP management, guiding therapy and oxygenation of tissue at risk in the cerebrum.</a:t>
            </a:r>
          </a:p>
          <a:p>
            <a:pPr lvl="1" eaLnBrk="1" fontAlgn="auto" hangingPunct="1">
              <a:spcAft>
                <a:spcPts val="0"/>
              </a:spcAft>
              <a:buFont typeface="Arial" pitchFamily="34" charset="0"/>
              <a:buBlip>
                <a:blip r:embed="rId4"/>
              </a:buBlip>
              <a:defRPr/>
            </a:pPr>
            <a:r>
              <a:rPr lang="en-US" dirty="0" smtClean="0"/>
              <a:t>The temperature probe can be replaced with a </a:t>
            </a:r>
            <a:r>
              <a:rPr lang="en-US" dirty="0" err="1" smtClean="0"/>
              <a:t>microdialysis</a:t>
            </a:r>
            <a:r>
              <a:rPr lang="en-US" dirty="0" smtClean="0"/>
              <a:t> probe </a:t>
            </a:r>
          </a:p>
          <a:p>
            <a:pPr eaLnBrk="1" fontAlgn="auto" hangingPunct="1">
              <a:spcAft>
                <a:spcPts val="0"/>
              </a:spcAft>
              <a:buFont typeface="Arial" pitchFamily="34" charset="0"/>
              <a:buChar char="•"/>
              <a:defRPr/>
            </a:pPr>
            <a:endParaRPr lang="en-US" dirty="0" smtClean="0"/>
          </a:p>
        </p:txBody>
      </p:sp>
      <p:pic>
        <p:nvPicPr>
          <p:cNvPr id="19460" name="Picture 5"/>
          <p:cNvPicPr>
            <a:picLocks noGrp="1" noChangeAspect="1" noChangeArrowheads="1"/>
          </p:cNvPicPr>
          <p:nvPr>
            <p:ph sz="half" idx="2"/>
          </p:nvPr>
        </p:nvPicPr>
        <p:blipFill>
          <a:blip r:embed="rId5"/>
          <a:srcRect t="870" b="870"/>
          <a:stretch>
            <a:fillRect/>
          </a:stretch>
        </p:blipFill>
        <p:spPr>
          <a:xfrm>
            <a:off x="5008563" y="1600200"/>
            <a:ext cx="3317875" cy="4525963"/>
          </a:xfrm>
          <a:noFill/>
        </p:spPr>
      </p:pic>
      <p:sp>
        <p:nvSpPr>
          <p:cNvPr id="19461" name="TextBox 5"/>
          <p:cNvSpPr txBox="1">
            <a:spLocks noChangeArrowheads="1"/>
          </p:cNvSpPr>
          <p:nvPr/>
        </p:nvSpPr>
        <p:spPr bwMode="auto">
          <a:xfrm>
            <a:off x="533400" y="6172200"/>
            <a:ext cx="7467600" cy="246063"/>
          </a:xfrm>
          <a:prstGeom prst="rect">
            <a:avLst/>
          </a:prstGeom>
          <a:noFill/>
          <a:ln w="9525">
            <a:noFill/>
            <a:miter lim="800000"/>
            <a:headEnd/>
            <a:tailEnd/>
          </a:ln>
        </p:spPr>
        <p:txBody>
          <a:bodyPr>
            <a:spAutoFit/>
          </a:bodyPr>
          <a:lstStyle/>
          <a:p>
            <a:r>
              <a:rPr lang="en-US" sz="1000">
                <a:latin typeface="Calibri" pitchFamily="34" charset="0"/>
              </a:rPr>
              <a:t>Picture from INTREGA website: http://www.integra-is.com/PDFs/licox/NS327%20ICP%20Catheter%20w%20IMC%20Bolt.pdf.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rtlCol="0">
            <a:normAutofit fontScale="90000"/>
          </a:bodyPr>
          <a:lstStyle/>
          <a:p>
            <a:pPr eaLnBrk="1" fontAlgn="auto" hangingPunct="1">
              <a:spcAft>
                <a:spcPts val="0"/>
              </a:spcAft>
              <a:defRPr/>
            </a:pPr>
            <a:r>
              <a:rPr lang="en-US" dirty="0" smtClean="0"/>
              <a:t>Late Manifestations of Increased ICP</a:t>
            </a:r>
          </a:p>
        </p:txBody>
      </p:sp>
      <p:sp>
        <p:nvSpPr>
          <p:cNvPr id="20483" name="Content Placeholder 2"/>
          <p:cNvSpPr>
            <a:spLocks noGrp="1"/>
          </p:cNvSpPr>
          <p:nvPr>
            <p:ph idx="1"/>
          </p:nvPr>
        </p:nvSpPr>
        <p:spPr/>
        <p:txBody>
          <a:bodyPr/>
          <a:lstStyle/>
          <a:p>
            <a:pPr eaLnBrk="1" hangingPunct="1">
              <a:buFont typeface="Arial" charset="0"/>
              <a:buBlip>
                <a:blip r:embed="rId3"/>
              </a:buBlip>
            </a:pPr>
            <a:r>
              <a:rPr lang="en-US" smtClean="0"/>
              <a:t>Further deterioration of LOC; stupor to coma</a:t>
            </a:r>
          </a:p>
          <a:p>
            <a:pPr eaLnBrk="1" hangingPunct="1">
              <a:buFont typeface="Arial" charset="0"/>
              <a:buBlip>
                <a:blip r:embed="rId3"/>
              </a:buBlip>
            </a:pPr>
            <a:r>
              <a:rPr lang="en-US" smtClean="0"/>
              <a:t>Decreasing level of responsiveness &amp; consciousness</a:t>
            </a:r>
          </a:p>
          <a:p>
            <a:pPr eaLnBrk="1" hangingPunct="1">
              <a:buFont typeface="Arial" charset="0"/>
              <a:buBlip>
                <a:blip r:embed="rId3"/>
              </a:buBlip>
            </a:pPr>
            <a:r>
              <a:rPr lang="en-US" smtClean="0"/>
              <a:t>Reacting only to loud or painful stimuli</a:t>
            </a:r>
          </a:p>
          <a:p>
            <a:pPr eaLnBrk="1" hangingPunct="1">
              <a:buFont typeface="Arial" charset="0"/>
              <a:buBlip>
                <a:blip r:embed="rId3"/>
              </a:buBlip>
            </a:pPr>
            <a:r>
              <a:rPr lang="en-US" smtClean="0"/>
              <a:t>Deterioration of motor function; abnormal motor responses</a:t>
            </a:r>
          </a:p>
          <a:p>
            <a:pPr lvl="1" eaLnBrk="1" hangingPunct="1">
              <a:buFont typeface="Arial" charset="0"/>
              <a:buBlip>
                <a:blip r:embed="rId4"/>
              </a:buBlip>
            </a:pPr>
            <a:r>
              <a:rPr lang="en-US" smtClean="0"/>
              <a:t>Hemiplegia, decortications, decerebration, or flaccidity may occur (abnormal posturing) </a:t>
            </a:r>
          </a:p>
          <a:p>
            <a:pPr eaLnBrk="1" hangingPunct="1">
              <a:buFont typeface="Arial" charset="0"/>
              <a:buNone/>
            </a:pPr>
            <a:endParaRPr 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Grp="1" noChangeArrowheads="1"/>
          </p:cNvSpPr>
          <p:nvPr>
            <p:ph sz="half" idx="1"/>
          </p:nvPr>
        </p:nvSpPr>
        <p:spPr>
          <a:xfrm>
            <a:off x="457200" y="457200"/>
            <a:ext cx="7924800" cy="2209800"/>
          </a:xfrm>
        </p:spPr>
        <p:txBody>
          <a:bodyPr rtlCol="0">
            <a:normAutofit/>
          </a:bodyPr>
          <a:lstStyle/>
          <a:p>
            <a:pPr algn="ctr" eaLnBrk="1" fontAlgn="auto" hangingPunct="1">
              <a:spcAft>
                <a:spcPts val="0"/>
              </a:spcAft>
              <a:buFontTx/>
              <a:buNone/>
              <a:defRPr/>
            </a:pPr>
            <a:r>
              <a:rPr lang="en-US" sz="2400" b="1" dirty="0" smtClean="0">
                <a:solidFill>
                  <a:schemeClr val="accent2">
                    <a:lumMod val="60000"/>
                    <a:lumOff val="40000"/>
                  </a:schemeClr>
                </a:solidFill>
              </a:rPr>
              <a:t>Decorticate Posturing</a:t>
            </a:r>
          </a:p>
          <a:p>
            <a:pPr eaLnBrk="1" fontAlgn="auto" hangingPunct="1">
              <a:spcAft>
                <a:spcPts val="0"/>
              </a:spcAft>
              <a:buFont typeface="Arial" pitchFamily="34" charset="0"/>
              <a:buChar char="•"/>
              <a:defRPr/>
            </a:pPr>
            <a:endParaRPr lang="en-US" sz="2000" dirty="0" smtClean="0"/>
          </a:p>
          <a:p>
            <a:pPr eaLnBrk="1" fontAlgn="auto" hangingPunct="1">
              <a:spcAft>
                <a:spcPts val="0"/>
              </a:spcAft>
              <a:buFont typeface="Arial" pitchFamily="34" charset="0"/>
              <a:buChar char="•"/>
              <a:defRPr/>
            </a:pPr>
            <a:endParaRPr lang="en-US" sz="2400" b="1" dirty="0" smtClean="0"/>
          </a:p>
        </p:txBody>
      </p:sp>
      <p:pic>
        <p:nvPicPr>
          <p:cNvPr id="21507" name="Picture 7" descr="F3551-061-001A"/>
          <p:cNvPicPr>
            <a:picLocks noChangeAspect="1" noChangeArrowheads="1"/>
          </p:cNvPicPr>
          <p:nvPr/>
        </p:nvPicPr>
        <p:blipFill>
          <a:blip r:embed="rId3"/>
          <a:srcRect/>
          <a:stretch>
            <a:fillRect/>
          </a:stretch>
        </p:blipFill>
        <p:spPr bwMode="auto">
          <a:xfrm>
            <a:off x="1676400" y="990600"/>
            <a:ext cx="5886450" cy="1828800"/>
          </a:xfrm>
          <a:prstGeom prst="rect">
            <a:avLst/>
          </a:prstGeom>
          <a:noFill/>
          <a:ln w="9525">
            <a:noFill/>
            <a:miter lim="800000"/>
            <a:headEnd/>
            <a:tailEnd/>
          </a:ln>
        </p:spPr>
      </p:pic>
      <p:sp>
        <p:nvSpPr>
          <p:cNvPr id="7" name="Rectangle 6"/>
          <p:cNvSpPr>
            <a:spLocks noGrp="1" noChangeArrowheads="1"/>
          </p:cNvSpPr>
          <p:nvPr>
            <p:ph sz="half" idx="2"/>
          </p:nvPr>
        </p:nvSpPr>
        <p:spPr>
          <a:xfrm>
            <a:off x="838200" y="3352800"/>
            <a:ext cx="7924800" cy="2849563"/>
          </a:xfrm>
        </p:spPr>
        <p:txBody>
          <a:bodyPr rtlCol="0">
            <a:normAutofit/>
          </a:bodyPr>
          <a:lstStyle/>
          <a:p>
            <a:pPr algn="ctr" eaLnBrk="1" fontAlgn="auto" hangingPunct="1">
              <a:spcAft>
                <a:spcPts val="0"/>
              </a:spcAft>
              <a:buFontTx/>
              <a:buNone/>
              <a:defRPr/>
            </a:pPr>
            <a:r>
              <a:rPr lang="en-US" sz="2400" b="1" dirty="0" err="1" smtClean="0">
                <a:solidFill>
                  <a:schemeClr val="accent2">
                    <a:lumMod val="60000"/>
                    <a:lumOff val="40000"/>
                  </a:schemeClr>
                </a:solidFill>
              </a:rPr>
              <a:t>Decerebrate</a:t>
            </a:r>
            <a:r>
              <a:rPr lang="en-US" sz="2400" b="1" dirty="0" smtClean="0">
                <a:solidFill>
                  <a:schemeClr val="accent2">
                    <a:lumMod val="60000"/>
                    <a:lumOff val="40000"/>
                  </a:schemeClr>
                </a:solidFill>
              </a:rPr>
              <a:t> Posturing</a:t>
            </a:r>
          </a:p>
          <a:p>
            <a:pPr eaLnBrk="1" fontAlgn="auto" hangingPunct="1">
              <a:spcAft>
                <a:spcPts val="0"/>
              </a:spcAft>
              <a:buFont typeface="Arial" pitchFamily="34" charset="0"/>
              <a:buChar char="•"/>
              <a:defRPr/>
            </a:pPr>
            <a:endParaRPr lang="en-US" sz="2000" dirty="0" smtClean="0"/>
          </a:p>
          <a:p>
            <a:pPr eaLnBrk="1" fontAlgn="auto" hangingPunct="1">
              <a:spcAft>
                <a:spcPts val="0"/>
              </a:spcAft>
              <a:buFont typeface="Arial" pitchFamily="34" charset="0"/>
              <a:buChar char="•"/>
              <a:defRPr/>
            </a:pPr>
            <a:endParaRPr lang="en-US" sz="2400" b="1" dirty="0" smtClean="0"/>
          </a:p>
        </p:txBody>
      </p:sp>
      <p:pic>
        <p:nvPicPr>
          <p:cNvPr id="21509" name="Picture 8" descr="F3551-061-001B"/>
          <p:cNvPicPr>
            <a:picLocks noChangeAspect="1" noChangeArrowheads="1"/>
          </p:cNvPicPr>
          <p:nvPr/>
        </p:nvPicPr>
        <p:blipFill>
          <a:blip r:embed="rId4"/>
          <a:srcRect/>
          <a:stretch>
            <a:fillRect/>
          </a:stretch>
        </p:blipFill>
        <p:spPr bwMode="auto">
          <a:xfrm>
            <a:off x="1828800" y="4038600"/>
            <a:ext cx="6019800" cy="1487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chemeClr val="accent2">
              <a:lumMod val="40000"/>
              <a:lumOff val="60000"/>
            </a:schemeClr>
          </a:solidFill>
        </p:spPr>
        <p:txBody>
          <a:bodyPr rtlCol="0">
            <a:normAutofit/>
          </a:bodyPr>
          <a:lstStyle/>
          <a:p>
            <a:pPr eaLnBrk="1" fontAlgn="auto" hangingPunct="1">
              <a:spcAft>
                <a:spcPts val="0"/>
              </a:spcAft>
              <a:defRPr/>
            </a:pPr>
            <a:r>
              <a:rPr lang="en-US" sz="3600" dirty="0" smtClean="0"/>
              <a:t>Late Manifestations of Increased ICP </a:t>
            </a:r>
            <a:r>
              <a:rPr lang="en-US" sz="3200" dirty="0" smtClean="0"/>
              <a:t>cont.</a:t>
            </a:r>
          </a:p>
        </p:txBody>
      </p:sp>
      <p:sp>
        <p:nvSpPr>
          <p:cNvPr id="3" name="Content Placeholder 2"/>
          <p:cNvSpPr>
            <a:spLocks noGrp="1"/>
          </p:cNvSpPr>
          <p:nvPr>
            <p:ph idx="1"/>
          </p:nvPr>
        </p:nvSpPr>
        <p:spPr>
          <a:xfrm>
            <a:off x="304800" y="1066800"/>
            <a:ext cx="8382000" cy="5257800"/>
          </a:xfrm>
        </p:spPr>
        <p:txBody>
          <a:bodyPr rtlCol="0">
            <a:normAutofit lnSpcReduction="10000"/>
          </a:bodyPr>
          <a:lstStyle/>
          <a:p>
            <a:pPr eaLnBrk="1" fontAlgn="auto" hangingPunct="1">
              <a:spcAft>
                <a:spcPts val="0"/>
              </a:spcAft>
              <a:buFont typeface="Arial" pitchFamily="34" charset="0"/>
              <a:buBlip>
                <a:blip r:embed="rId3"/>
              </a:buBlip>
              <a:defRPr/>
            </a:pPr>
            <a:r>
              <a:rPr lang="en-US" dirty="0" smtClean="0"/>
              <a:t>Alterations in vital signs</a:t>
            </a:r>
          </a:p>
          <a:p>
            <a:pPr lvl="1" eaLnBrk="1" fontAlgn="auto" hangingPunct="1">
              <a:spcAft>
                <a:spcPts val="0"/>
              </a:spcAft>
              <a:buFont typeface="Arial" pitchFamily="34" charset="0"/>
              <a:buBlip>
                <a:blip r:embed="rId4"/>
              </a:buBlip>
              <a:defRPr/>
            </a:pPr>
            <a:r>
              <a:rPr lang="en-US" dirty="0" smtClean="0"/>
              <a:t>Increase in systolic blood pressure</a:t>
            </a:r>
          </a:p>
          <a:p>
            <a:pPr lvl="1" eaLnBrk="1" fontAlgn="auto" hangingPunct="1">
              <a:spcAft>
                <a:spcPts val="0"/>
              </a:spcAft>
              <a:buFont typeface="Arial" pitchFamily="34" charset="0"/>
              <a:buBlip>
                <a:blip r:embed="rId4"/>
              </a:buBlip>
              <a:defRPr/>
            </a:pPr>
            <a:r>
              <a:rPr lang="en-US" dirty="0" smtClean="0"/>
              <a:t>Widening of pulse pressure</a:t>
            </a:r>
          </a:p>
          <a:p>
            <a:pPr lvl="1" eaLnBrk="1" fontAlgn="auto" hangingPunct="1">
              <a:spcAft>
                <a:spcPts val="0"/>
              </a:spcAft>
              <a:buFont typeface="Arial" pitchFamily="34" charset="0"/>
              <a:buBlip>
                <a:blip r:embed="rId4"/>
              </a:buBlip>
              <a:defRPr/>
            </a:pPr>
            <a:r>
              <a:rPr lang="en-US" dirty="0" smtClean="0"/>
              <a:t>Slowing of the heart rate; pulse may fluctuate rapidly from tachycardia to bradycardia</a:t>
            </a:r>
          </a:p>
          <a:p>
            <a:pPr lvl="1" eaLnBrk="1" fontAlgn="auto" hangingPunct="1">
              <a:spcAft>
                <a:spcPts val="0"/>
              </a:spcAft>
              <a:buFont typeface="Arial" pitchFamily="34" charset="0"/>
              <a:buBlip>
                <a:blip r:embed="rId4"/>
              </a:buBlip>
              <a:defRPr/>
            </a:pPr>
            <a:r>
              <a:rPr lang="en-US" dirty="0" smtClean="0"/>
              <a:t>Increase in temperature</a:t>
            </a:r>
          </a:p>
          <a:p>
            <a:pPr lvl="1" eaLnBrk="1" fontAlgn="auto" hangingPunct="1">
              <a:spcAft>
                <a:spcPts val="0"/>
              </a:spcAft>
              <a:buFont typeface="Arial" pitchFamily="34" charset="0"/>
              <a:buBlip>
                <a:blip r:embed="rId4"/>
              </a:buBlip>
              <a:defRPr/>
            </a:pPr>
            <a:r>
              <a:rPr lang="en-US" b="1" dirty="0" smtClean="0"/>
              <a:t>Cushing’s Triad</a:t>
            </a:r>
            <a:r>
              <a:rPr lang="en-US" dirty="0" smtClean="0"/>
              <a:t>:  bradycardia, hypertension, &amp; bradypnea</a:t>
            </a:r>
          </a:p>
          <a:p>
            <a:pPr lvl="2" eaLnBrk="1" fontAlgn="auto" hangingPunct="1">
              <a:spcAft>
                <a:spcPts val="0"/>
              </a:spcAft>
              <a:buFont typeface="Wingdings" pitchFamily="2" charset="2"/>
              <a:buChar char="§"/>
              <a:defRPr/>
            </a:pPr>
            <a:r>
              <a:rPr lang="en-US" dirty="0" smtClean="0"/>
              <a:t>Immediate intervention required to prevent herniation of brain stem &amp; occlusion of blood flow</a:t>
            </a:r>
          </a:p>
          <a:p>
            <a:pPr lvl="2" eaLnBrk="1" fontAlgn="auto" hangingPunct="1">
              <a:spcAft>
                <a:spcPts val="0"/>
              </a:spcAft>
              <a:buFont typeface="Wingdings" pitchFamily="2" charset="2"/>
              <a:buChar char="§"/>
              <a:defRPr/>
            </a:pPr>
            <a:r>
              <a:rPr lang="en-US" dirty="0" smtClean="0"/>
              <a:t>Cessation of cerebral blood flow results in cerebral ischemia, infarction, &amp; brain death</a:t>
            </a:r>
          </a:p>
          <a:p>
            <a:pPr eaLnBrk="1" fontAlgn="auto" hangingPunct="1">
              <a:spcAft>
                <a:spcPts val="0"/>
              </a:spcAft>
              <a:buFont typeface="Arial" pitchFamily="34" charset="0"/>
              <a:buNone/>
              <a:defRPr/>
            </a:pPr>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rtlCol="0">
            <a:normAutofit/>
          </a:bodyPr>
          <a:lstStyle/>
          <a:p>
            <a:pPr eaLnBrk="1" fontAlgn="auto" hangingPunct="1">
              <a:spcAft>
                <a:spcPts val="0"/>
              </a:spcAft>
              <a:defRPr/>
            </a:pPr>
            <a:r>
              <a:rPr lang="en-US" sz="3600" dirty="0" smtClean="0"/>
              <a:t>Late Manifestations of Increased ICP </a:t>
            </a:r>
            <a:r>
              <a:rPr lang="en-US" sz="3200" dirty="0" smtClean="0"/>
              <a:t>cont.</a:t>
            </a: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Blip>
                <a:blip r:embed="rId3"/>
              </a:buBlip>
              <a:defRPr/>
            </a:pPr>
            <a:r>
              <a:rPr lang="en-US" dirty="0" smtClean="0"/>
              <a:t>Visual changes; pupillary changes reflecting pressure on optic/</a:t>
            </a:r>
            <a:r>
              <a:rPr lang="en-US" dirty="0" err="1" smtClean="0"/>
              <a:t>oculomotor</a:t>
            </a:r>
            <a:r>
              <a:rPr lang="en-US" dirty="0" smtClean="0"/>
              <a:t> nerves</a:t>
            </a:r>
          </a:p>
          <a:p>
            <a:pPr lvl="1" eaLnBrk="1" fontAlgn="auto" hangingPunct="1">
              <a:spcAft>
                <a:spcPts val="0"/>
              </a:spcAft>
              <a:buFont typeface="Arial" pitchFamily="34" charset="0"/>
              <a:buBlip>
                <a:blip r:embed="rId4"/>
              </a:buBlip>
              <a:defRPr/>
            </a:pPr>
            <a:r>
              <a:rPr lang="en-US" dirty="0" smtClean="0"/>
              <a:t>Pupils decrease or increase in size or become unequal</a:t>
            </a:r>
          </a:p>
          <a:p>
            <a:pPr lvl="1" eaLnBrk="1" fontAlgn="auto" hangingPunct="1">
              <a:spcAft>
                <a:spcPts val="0"/>
              </a:spcAft>
              <a:buFont typeface="Arial" pitchFamily="34" charset="0"/>
              <a:buBlip>
                <a:blip r:embed="rId4"/>
              </a:buBlip>
              <a:defRPr/>
            </a:pPr>
            <a:r>
              <a:rPr lang="en-US" dirty="0" smtClean="0"/>
              <a:t>Lack of conjugate eye movement</a:t>
            </a:r>
          </a:p>
          <a:p>
            <a:pPr lvl="1" eaLnBrk="1" fontAlgn="auto" hangingPunct="1">
              <a:spcAft>
                <a:spcPts val="0"/>
              </a:spcAft>
              <a:buFont typeface="Arial" pitchFamily="34" charset="0"/>
              <a:buBlip>
                <a:blip r:embed="rId4"/>
              </a:buBlip>
              <a:defRPr/>
            </a:pPr>
            <a:r>
              <a:rPr lang="en-US" dirty="0" err="1" smtClean="0"/>
              <a:t>Papilledema</a:t>
            </a:r>
            <a:endParaRPr lang="en-US" dirty="0" smtClean="0"/>
          </a:p>
          <a:p>
            <a:pPr eaLnBrk="1" fontAlgn="auto" hangingPunct="1">
              <a:spcAft>
                <a:spcPts val="0"/>
              </a:spcAft>
              <a:buFont typeface="Arial" pitchFamily="34" charset="0"/>
              <a:buBlip>
                <a:blip r:embed="rId3"/>
              </a:buBlip>
              <a:defRPr/>
            </a:pPr>
            <a:r>
              <a:rPr lang="en-US" dirty="0" smtClean="0"/>
              <a:t>Projectile vomiting may occur with increased pressure on the reflex center in the medulla</a:t>
            </a:r>
          </a:p>
          <a:p>
            <a:pPr eaLnBrk="1" fontAlgn="auto" hangingPunct="1">
              <a:spcAft>
                <a:spcPts val="0"/>
              </a:spcAft>
              <a:buFont typeface="Arial" pitchFamily="34" charset="0"/>
              <a:buBlip>
                <a:blip r:embed="rId3"/>
              </a:buBlip>
              <a:defRPr/>
            </a:pPr>
            <a:r>
              <a:rPr lang="en-US" dirty="0" smtClean="0"/>
              <a:t> Loss of brain stem reflexes, including pupillary, corneal, gag, &amp; swallowing reflexes</a:t>
            </a:r>
          </a:p>
          <a:p>
            <a:pPr lvl="1" eaLnBrk="1" fontAlgn="auto" hangingPunct="1">
              <a:spcAft>
                <a:spcPts val="0"/>
              </a:spcAft>
              <a:buFont typeface="Arial" pitchFamily="34" charset="0"/>
              <a:buBlip>
                <a:blip r:embed="rId4"/>
              </a:buBlip>
              <a:defRPr/>
            </a:pPr>
            <a:r>
              <a:rPr lang="en-US" dirty="0" smtClean="0"/>
              <a:t>Loss of reflexes is an ominous sign of approaching brain death</a:t>
            </a:r>
          </a:p>
          <a:p>
            <a:pPr eaLnBrk="1" fontAlgn="auto" hangingPunct="1">
              <a:spcAft>
                <a:spcPts val="0"/>
              </a:spcAft>
              <a:buFont typeface="Arial" pitchFamily="34" charset="0"/>
              <a:buNone/>
              <a:defRPr/>
            </a:pPr>
            <a:endParaRPr lang="en-US"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rtlCol="0">
            <a:normAutofit/>
          </a:bodyPr>
          <a:lstStyle/>
          <a:p>
            <a:pPr eaLnBrk="1" fontAlgn="auto" hangingPunct="1">
              <a:spcAft>
                <a:spcPts val="0"/>
              </a:spcAft>
              <a:defRPr/>
            </a:pPr>
            <a:r>
              <a:rPr lang="en-US" sz="3600" dirty="0" smtClean="0"/>
              <a:t>Late Manifestations of Increased ICP </a:t>
            </a:r>
            <a:r>
              <a:rPr lang="en-US" sz="3200" dirty="0" smtClean="0"/>
              <a:t>cont.</a:t>
            </a:r>
          </a:p>
        </p:txBody>
      </p:sp>
      <p:sp>
        <p:nvSpPr>
          <p:cNvPr id="24579" name="Content Placeholder 2"/>
          <p:cNvSpPr>
            <a:spLocks noGrp="1"/>
          </p:cNvSpPr>
          <p:nvPr>
            <p:ph sz="half" idx="1"/>
          </p:nvPr>
        </p:nvSpPr>
        <p:spPr>
          <a:xfrm>
            <a:off x="685800" y="1600200"/>
            <a:ext cx="3276600" cy="3810000"/>
          </a:xfrm>
        </p:spPr>
        <p:txBody>
          <a:bodyPr/>
          <a:lstStyle/>
          <a:p>
            <a:pPr eaLnBrk="1" hangingPunct="1"/>
            <a:endParaRPr lang="en-US" smtClean="0"/>
          </a:p>
          <a:p>
            <a:pPr eaLnBrk="1" hangingPunct="1">
              <a:buFont typeface="Arial" charset="0"/>
              <a:buBlip>
                <a:blip r:embed="rId3"/>
              </a:buBlip>
            </a:pPr>
            <a:r>
              <a:rPr lang="en-US" smtClean="0"/>
              <a:t>Classic fixed and dilated “blown pupil”</a:t>
            </a:r>
          </a:p>
          <a:p>
            <a:pPr eaLnBrk="1" hangingPunct="1">
              <a:buFont typeface="Arial" charset="0"/>
              <a:buBlip>
                <a:blip r:embed="rId3"/>
              </a:buBlip>
            </a:pPr>
            <a:r>
              <a:rPr lang="en-US" smtClean="0"/>
              <a:t>Absence of oculocephalic reflex or “doll’s eye”</a:t>
            </a:r>
          </a:p>
        </p:txBody>
      </p:sp>
      <p:pic>
        <p:nvPicPr>
          <p:cNvPr id="24580" name="Content Placeholder 4" descr="DilatedPupil.jpg"/>
          <p:cNvPicPr>
            <a:picLocks noGrp="1" noChangeAspect="1"/>
          </p:cNvPicPr>
          <p:nvPr>
            <p:ph sz="half" idx="2"/>
          </p:nvPr>
        </p:nvPicPr>
        <p:blipFill>
          <a:blip r:embed="rId4"/>
          <a:srcRect/>
          <a:stretch>
            <a:fillRect/>
          </a:stretch>
        </p:blipFill>
        <p:spPr>
          <a:xfrm>
            <a:off x="4730750" y="1600200"/>
            <a:ext cx="3873500" cy="4525963"/>
          </a:xfrm>
        </p:spPr>
      </p:pic>
      <p:sp>
        <p:nvSpPr>
          <p:cNvPr id="24581" name="TextBox 5"/>
          <p:cNvSpPr txBox="1">
            <a:spLocks noChangeArrowheads="1"/>
          </p:cNvSpPr>
          <p:nvPr/>
        </p:nvSpPr>
        <p:spPr bwMode="auto">
          <a:xfrm>
            <a:off x="533400" y="5943600"/>
            <a:ext cx="8153400" cy="461963"/>
          </a:xfrm>
          <a:prstGeom prst="rect">
            <a:avLst/>
          </a:prstGeom>
          <a:noFill/>
          <a:ln w="9525">
            <a:noFill/>
            <a:miter lim="800000"/>
            <a:headEnd/>
            <a:tailEnd/>
          </a:ln>
        </p:spPr>
        <p:txBody>
          <a:bodyPr>
            <a:spAutoFit/>
          </a:bodyPr>
          <a:lstStyle/>
          <a:p>
            <a:r>
              <a:rPr lang="en-US" sz="800">
                <a:latin typeface="Calibri" pitchFamily="34" charset="0"/>
              </a:rPr>
              <a:t>Picture:  http://images.google.com/imgres?imgurl=http://www.owlnet.rice.edu/~psyc351/Images/DilatedPupil.jpg&amp;imgrefurl=http://www.truthpirates.com/2008_02_01_archive.html&amp;h</a:t>
            </a:r>
          </a:p>
          <a:p>
            <a:r>
              <a:rPr lang="en-US" sz="800">
                <a:latin typeface="Calibri" pitchFamily="34" charset="0"/>
              </a:rPr>
              <a:t>=701&amp;w=600&amp;sz=85&amp;hl=en&amp;start=6&amp;usg=__7y-UPnlkgmryZ7jhzG16AFG5c2Y=&amp;tbnid=d-8RDkK4oCFdM:&amp;tbnh=140&amp;tbnw=120&amp;prev=/images%3Fq%3Dblown%2Bpupil%26gb</a:t>
            </a:r>
          </a:p>
          <a:p>
            <a:r>
              <a:rPr lang="en-US" sz="800">
                <a:latin typeface="Calibri" pitchFamily="34" charset="0"/>
              </a:rPr>
              <a:t>v%3D2%26hl%3Den  Information: http://www.emedmag.com/html/pre/cov/covers/121501.asp</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rtlCol="0">
            <a:normAutofit/>
          </a:bodyPr>
          <a:lstStyle/>
          <a:p>
            <a:pPr eaLnBrk="1" fontAlgn="auto" hangingPunct="1">
              <a:spcAft>
                <a:spcPts val="0"/>
              </a:spcAft>
              <a:defRPr/>
            </a:pPr>
            <a:r>
              <a:rPr lang="en-US" sz="3600" dirty="0" smtClean="0"/>
              <a:t>Late Manifestations of Increased ICP </a:t>
            </a:r>
            <a:r>
              <a:rPr lang="en-US" sz="3200" dirty="0" smtClean="0"/>
              <a:t>cont.</a:t>
            </a:r>
          </a:p>
        </p:txBody>
      </p:sp>
      <p:sp>
        <p:nvSpPr>
          <p:cNvPr id="3" name="Content Placeholder 2"/>
          <p:cNvSpPr>
            <a:spLocks noGrp="1"/>
          </p:cNvSpPr>
          <p:nvPr>
            <p:ph sz="half" idx="1"/>
          </p:nvPr>
        </p:nvSpPr>
        <p:spPr/>
        <p:txBody>
          <a:bodyPr rtlCol="0">
            <a:normAutofit fontScale="92500" lnSpcReduction="10000"/>
          </a:bodyPr>
          <a:lstStyle/>
          <a:p>
            <a:pPr eaLnBrk="1" fontAlgn="auto" hangingPunct="1">
              <a:spcAft>
                <a:spcPts val="0"/>
              </a:spcAft>
              <a:buFont typeface="Arial" pitchFamily="34" charset="0"/>
              <a:buNone/>
              <a:defRPr/>
            </a:pPr>
            <a:r>
              <a:rPr lang="en-US" dirty="0" smtClean="0"/>
              <a:t>Major complication of Increased ICP - </a:t>
            </a:r>
            <a:r>
              <a:rPr lang="en-US" dirty="0" err="1" smtClean="0"/>
              <a:t>Hernation</a:t>
            </a:r>
            <a:endParaRPr lang="en-US" dirty="0" smtClean="0"/>
          </a:p>
          <a:p>
            <a:pPr marL="0" indent="0" eaLnBrk="1" fontAlgn="auto" hangingPunct="1">
              <a:spcAft>
                <a:spcPts val="0"/>
              </a:spcAft>
              <a:buFont typeface="Arial" pitchFamily="34" charset="0"/>
              <a:buNone/>
              <a:defRPr/>
            </a:pPr>
            <a:r>
              <a:rPr lang="en-US" dirty="0" smtClean="0"/>
              <a:t>(1) Herniation of the </a:t>
            </a:r>
            <a:r>
              <a:rPr lang="en-US" dirty="0" err="1" smtClean="0"/>
              <a:t>cingulate</a:t>
            </a:r>
            <a:r>
              <a:rPr lang="en-US" dirty="0" smtClean="0"/>
              <a:t> </a:t>
            </a:r>
            <a:r>
              <a:rPr lang="en-US" dirty="0" err="1" smtClean="0"/>
              <a:t>gyrus</a:t>
            </a:r>
            <a:r>
              <a:rPr lang="en-US" dirty="0" smtClean="0"/>
              <a:t> under the </a:t>
            </a:r>
            <a:r>
              <a:rPr lang="en-US" dirty="0" err="1" smtClean="0"/>
              <a:t>falx</a:t>
            </a:r>
            <a:r>
              <a:rPr lang="en-US" dirty="0" smtClean="0"/>
              <a:t> </a:t>
            </a:r>
            <a:r>
              <a:rPr lang="en-US" dirty="0" err="1" smtClean="0"/>
              <a:t>cerebri</a:t>
            </a:r>
            <a:r>
              <a:rPr lang="en-US" dirty="0" smtClean="0"/>
              <a:t>. (2) Central </a:t>
            </a:r>
            <a:r>
              <a:rPr lang="en-US" dirty="0" err="1" smtClean="0"/>
              <a:t>transtentorial</a:t>
            </a:r>
            <a:r>
              <a:rPr lang="en-US" dirty="0" smtClean="0"/>
              <a:t> herniation. (3) </a:t>
            </a:r>
            <a:r>
              <a:rPr lang="en-US" dirty="0" err="1" smtClean="0"/>
              <a:t>Uncal</a:t>
            </a:r>
            <a:r>
              <a:rPr lang="en-US" dirty="0" smtClean="0"/>
              <a:t> herniation of the temporal lobe into the </a:t>
            </a:r>
            <a:r>
              <a:rPr lang="en-US" dirty="0" err="1" smtClean="0"/>
              <a:t>tentorial</a:t>
            </a:r>
            <a:r>
              <a:rPr lang="en-US" dirty="0" smtClean="0"/>
              <a:t> notch. (4) </a:t>
            </a:r>
            <a:r>
              <a:rPr lang="en-US" dirty="0" err="1" smtClean="0"/>
              <a:t>Infratentorial</a:t>
            </a:r>
            <a:r>
              <a:rPr lang="en-US" dirty="0" smtClean="0"/>
              <a:t> herniation of the cerebral tonsils.</a:t>
            </a:r>
          </a:p>
        </p:txBody>
      </p:sp>
      <p:pic>
        <p:nvPicPr>
          <p:cNvPr id="25604" name="Content Placeholder 4" descr="F3551-061-002"/>
          <p:cNvPicPr>
            <a:picLocks noGrp="1" noChangeAspect="1" noChangeArrowheads="1"/>
          </p:cNvPicPr>
          <p:nvPr>
            <p:ph sz="half" idx="2"/>
          </p:nvPr>
        </p:nvPicPr>
        <p:blipFill>
          <a:blip r:embed="rId3"/>
          <a:srcRect/>
          <a:stretch>
            <a:fillRect/>
          </a:stretch>
        </p:blipFill>
        <p:spPr>
          <a:xfrm>
            <a:off x="4648200" y="1771650"/>
            <a:ext cx="4038600" cy="4183063"/>
          </a:xfr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rtlCol="0">
            <a:normAutofit/>
          </a:bodyPr>
          <a:lstStyle/>
          <a:p>
            <a:pPr eaLnBrk="1" fontAlgn="auto" hangingPunct="1">
              <a:spcAft>
                <a:spcPts val="0"/>
              </a:spcAft>
              <a:defRPr/>
            </a:pPr>
            <a:r>
              <a:rPr lang="en-US" sz="3600" dirty="0" smtClean="0"/>
              <a:t>Late Manifestations of Increased ICP </a:t>
            </a:r>
            <a:r>
              <a:rPr lang="en-US" sz="3200" dirty="0" smtClean="0"/>
              <a:t>cont.</a:t>
            </a:r>
          </a:p>
        </p:txBody>
      </p:sp>
      <p:sp>
        <p:nvSpPr>
          <p:cNvPr id="26627" name="Content Placeholder 2"/>
          <p:cNvSpPr>
            <a:spLocks noGrp="1"/>
          </p:cNvSpPr>
          <p:nvPr>
            <p:ph idx="1"/>
          </p:nvPr>
        </p:nvSpPr>
        <p:spPr>
          <a:xfrm>
            <a:off x="1828800" y="1600200"/>
            <a:ext cx="5638800" cy="3581400"/>
          </a:xfrm>
        </p:spPr>
        <p:txBody>
          <a:bodyPr/>
          <a:lstStyle/>
          <a:p>
            <a:pPr eaLnBrk="1" hangingPunct="1"/>
            <a:endParaRPr lang="en-US" smtClean="0"/>
          </a:p>
          <a:p>
            <a:pPr eaLnBrk="1" hangingPunct="1">
              <a:buFont typeface="Arial" charset="0"/>
              <a:buBlip>
                <a:blip r:embed="rId3"/>
              </a:buBlip>
            </a:pPr>
            <a:r>
              <a:rPr lang="en-US" smtClean="0"/>
              <a:t>Diabetes insipidus is the result of decreased secretion of antidiuretic hormone (ADH). </a:t>
            </a:r>
          </a:p>
          <a:p>
            <a:pPr eaLnBrk="1" hangingPunct="1">
              <a:buFont typeface="Arial" charset="0"/>
              <a:buBlip>
                <a:blip r:embed="rId3"/>
              </a:buBlip>
            </a:pPr>
            <a:r>
              <a:rPr lang="en-US" smtClean="0"/>
              <a:t>SIADH is the result of increased secretion of ADH.</a:t>
            </a:r>
          </a:p>
        </p:txBody>
      </p:sp>
      <p:sp>
        <p:nvSpPr>
          <p:cNvPr id="26628" name="TextBox 3"/>
          <p:cNvSpPr txBox="1">
            <a:spLocks noChangeArrowheads="1"/>
          </p:cNvSpPr>
          <p:nvPr/>
        </p:nvSpPr>
        <p:spPr bwMode="auto">
          <a:xfrm>
            <a:off x="609600" y="5410200"/>
            <a:ext cx="8305800" cy="708025"/>
          </a:xfrm>
          <a:prstGeom prst="rect">
            <a:avLst/>
          </a:prstGeom>
          <a:noFill/>
          <a:ln w="9525">
            <a:noFill/>
            <a:miter lim="800000"/>
            <a:headEnd/>
            <a:tailEnd/>
          </a:ln>
        </p:spPr>
        <p:txBody>
          <a:bodyPr>
            <a:spAutoFit/>
          </a:bodyPr>
          <a:lstStyle/>
          <a:p>
            <a:r>
              <a:rPr lang="en-US" sz="1000">
                <a:latin typeface="Calibri" pitchFamily="34" charset="0"/>
              </a:rPr>
              <a:t>All information other than the Licox slide, and ‘blown pupil’ slide is from Brunner &amp; Suddarth’s Textbook of Medical-Surgical Nursing, 11</a:t>
            </a:r>
            <a:r>
              <a:rPr lang="en-US" sz="1000" baseline="30000">
                <a:latin typeface="Calibri" pitchFamily="34" charset="0"/>
              </a:rPr>
              <a:t>th</a:t>
            </a:r>
            <a:r>
              <a:rPr lang="en-US" sz="1000">
                <a:latin typeface="Calibri" pitchFamily="34" charset="0"/>
              </a:rPr>
              <a:t> edition http://thepointeedition.lww.com/pt/re/9780781759786/bookcontent.01269236-11th_Edition-4.htm;jsessionid=JDwGTQLQgQ7mx2GyvpyknRhhvPRV</a:t>
            </a:r>
          </a:p>
          <a:p>
            <a:r>
              <a:rPr lang="en-US" sz="1000">
                <a:latin typeface="Calibri" pitchFamily="34" charset="0"/>
              </a:rPr>
              <a:t>J2Z6KpkpX2sJTT983RtPFhyL!-985563194!181195629!8091!-1 Information compiled by Stephen Strom, Michelle Harris, Angela Reaves, Suzanne Finch, and Amanda King</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650</TotalTime>
  <Words>2345</Words>
  <Application>Microsoft Office PowerPoint</Application>
  <PresentationFormat>On-screen Show (4:3)</PresentationFormat>
  <Paragraphs>274</Paragraphs>
  <Slides>25</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Symbol</vt:lpstr>
      <vt:lpstr>Wingdings</vt:lpstr>
      <vt:lpstr>Office Theme</vt:lpstr>
      <vt:lpstr>Increased Intracranial Pressure</vt:lpstr>
      <vt:lpstr>ICP and CPP</vt:lpstr>
      <vt:lpstr>Early Signs of ICP</vt:lpstr>
      <vt:lpstr>Detecting Early Indications of Increasing ICP</vt:lpstr>
      <vt:lpstr>Other manifestations include:</vt:lpstr>
      <vt:lpstr> </vt:lpstr>
      <vt:lpstr>Ways to relieve an increase in ICP</vt:lpstr>
      <vt:lpstr>Ways to relieve an increase in ICP</vt:lpstr>
      <vt:lpstr>Ways to relieve an increase in ICP</vt:lpstr>
      <vt:lpstr>Due to the use of paralyzing agents patient will require:</vt:lpstr>
      <vt:lpstr>Monitoring ICP</vt:lpstr>
      <vt:lpstr>Ventriculostomy with fiber optic transducer-tipped device </vt:lpstr>
      <vt:lpstr>Monitoring ICP (continued)</vt:lpstr>
      <vt:lpstr>Subarachnoid screw or bolt</vt:lpstr>
      <vt:lpstr>Monitoring ICP (continued)</vt:lpstr>
      <vt:lpstr>Monitoring ICP (continued)</vt:lpstr>
      <vt:lpstr>Trending ICP Values</vt:lpstr>
      <vt:lpstr>New Trends in Neuro Monitoring</vt:lpstr>
      <vt:lpstr>Late Manifestations of Increased ICP</vt:lpstr>
      <vt:lpstr>Slide 20</vt:lpstr>
      <vt:lpstr>Late Manifestations of Increased ICP cont.</vt:lpstr>
      <vt:lpstr>Late Manifestations of Increased ICP cont.</vt:lpstr>
      <vt:lpstr>Late Manifestations of Increased ICP cont.</vt:lpstr>
      <vt:lpstr>Late Manifestations of Increased ICP cont.</vt:lpstr>
      <vt:lpstr>Late Manifestations of Increased ICP cont.</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Signs of ICP</dc:title>
  <dc:creator>Amy</dc:creator>
  <cp:lastModifiedBy>Amy</cp:lastModifiedBy>
  <cp:revision>65</cp:revision>
  <dcterms:created xsi:type="dcterms:W3CDTF">2008-10-25T15:27:45Z</dcterms:created>
  <dcterms:modified xsi:type="dcterms:W3CDTF">2010-04-11T23:37:59Z</dcterms:modified>
</cp:coreProperties>
</file>